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300"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3" r:id="rId39"/>
    <p:sldId id="295" r:id="rId40"/>
    <p:sldId id="297" r:id="rId41"/>
    <p:sldId id="299" r:id="rId42"/>
  </p:sldIdLst>
  <p:sldSz cx="9144000" cy="5143500" type="screen16x9"/>
  <p:notesSz cx="6858000" cy="9144000"/>
  <p:embeddedFontLst>
    <p:embeddedFont>
      <p:font typeface="Catamaran" panose="020B0604020202020204" charset="0"/>
      <p:regular r:id="rId44"/>
      <p:bold r:id="rId45"/>
    </p:embeddedFont>
    <p:embeddedFont>
      <p:font typeface="Catamaran Light" panose="020B0604020202020204" charset="0"/>
      <p:regular r:id="rId46"/>
      <p:bold r:id="rId47"/>
    </p:embeddedFont>
    <p:embeddedFont>
      <p:font typeface="Catamaran Medium" panose="020B0604020202020204" charset="0"/>
      <p:regular r:id="rId48"/>
      <p:bold r:id="rId49"/>
    </p:embeddedFont>
    <p:embeddedFont>
      <p:font typeface="Fira Sans Extra Condensed Medium" panose="020B0604020202020204" charset="0"/>
      <p:regular r:id="rId50"/>
      <p:bold r:id="rId51"/>
      <p:italic r:id="rId52"/>
      <p:boldItalic r:id="rId53"/>
    </p:embeddedFont>
    <p:embeddedFont>
      <p:font typeface="Livvic" panose="020B0604020202020204" charset="0"/>
      <p:regular r:id="rId54"/>
      <p:bold r:id="rId55"/>
      <p:italic r:id="rId56"/>
      <p:boldItalic r:id="rId57"/>
    </p:embeddedFont>
    <p:embeddedFont>
      <p:font typeface="Livvic Light" panose="020B0604020202020204"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8F328C4-2D86-425C-881F-30D816E4E45E}">
  <a:tblStyle styleId="{18F328C4-2D86-425C-881F-30D816E4E45E}"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299A1E6-6468-4CC7-A4E2-05D8E4816794}"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F2010DC-752D-4331-A13D-33C9731C954D}"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80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11.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font" Target="fonts/font14.fntdata"/><Relationship Id="rId61"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82ad12d33b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82ad12d33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82ad12d33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82ad12d33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2563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82ad12d33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82ad12d33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82939cc7b9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82939cc7b9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2939cc7b9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2939cc7b9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725fca9b6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725fca9b6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725fca9b65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725fca9b65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725fca9b65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725fca9b65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725fca9b65_1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725fca9b65_1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725fca9b65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725fca9b65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3C4043"/>
                </a:solidFill>
                <a:highlight>
                  <a:srgbClr val="FFFFFF"/>
                </a:highlight>
              </a:rPr>
              <a:t>1. Signals</a:t>
            </a: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 Novy</a:t>
            </a: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 Fama</a:t>
            </a: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 F-Score</a:t>
            </a:r>
            <a:endParaRPr>
              <a:solidFill>
                <a:srgbClr val="3C4043"/>
              </a:solidFill>
              <a:highlight>
                <a:srgbClr val="FFFFFF"/>
              </a:highlight>
            </a:endParaRPr>
          </a:p>
          <a:p>
            <a:pPr marL="0" lvl="0" indent="0" algn="l" rtl="0">
              <a:spcBef>
                <a:spcPts val="0"/>
              </a:spcBef>
              <a:spcAft>
                <a:spcPts val="0"/>
              </a:spcAft>
              <a:buNone/>
            </a:pP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2. Methodology</a:t>
            </a: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 Portfolio Formation</a:t>
            </a: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 Backtesting</a:t>
            </a:r>
            <a:endParaRPr>
              <a:solidFill>
                <a:srgbClr val="3C4043"/>
              </a:solidFill>
              <a:highlight>
                <a:srgbClr val="FFFFFF"/>
              </a:highlight>
            </a:endParaRPr>
          </a:p>
          <a:p>
            <a:pPr marL="0" lvl="0" indent="0" algn="l" rtl="0">
              <a:spcBef>
                <a:spcPts val="0"/>
              </a:spcBef>
              <a:spcAft>
                <a:spcPts val="0"/>
              </a:spcAft>
              <a:buNone/>
            </a:pP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3. Results</a:t>
            </a: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 Comparison to Benchmark</a:t>
            </a:r>
            <a:endParaRPr>
              <a:solidFill>
                <a:srgbClr val="3C4043"/>
              </a:solidFill>
              <a:highlight>
                <a:srgbClr val="FFFFFF"/>
              </a:highlight>
            </a:endParaRPr>
          </a:p>
          <a:p>
            <a:pPr marL="0" lvl="0" indent="0" algn="l" rtl="0">
              <a:spcBef>
                <a:spcPts val="0"/>
              </a:spcBef>
              <a:spcAft>
                <a:spcPts val="0"/>
              </a:spcAft>
              <a:buNone/>
            </a:pP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4. Future improvements</a:t>
            </a:r>
            <a:endParaRPr>
              <a:solidFill>
                <a:srgbClr val="3C4043"/>
              </a:solidFill>
              <a:highlight>
                <a:srgbClr val="FFFFFF"/>
              </a:highlight>
            </a:endParaRPr>
          </a:p>
          <a:p>
            <a:pPr marL="0" lvl="0" indent="0" algn="l" rtl="0">
              <a:spcBef>
                <a:spcPts val="0"/>
              </a:spcBef>
              <a:spcAft>
                <a:spcPts val="0"/>
              </a:spcAft>
              <a:buNone/>
            </a:pPr>
            <a:r>
              <a:rPr lang="es">
                <a:solidFill>
                  <a:srgbClr val="3C4043"/>
                </a:solidFill>
                <a:highlight>
                  <a:srgbClr val="FFFFFF"/>
                </a:highlight>
              </a:rPr>
              <a:t>- sentiment</a:t>
            </a:r>
            <a:endParaRPr>
              <a:solidFill>
                <a:srgbClr val="3C4043"/>
              </a:solidFill>
              <a:highlight>
                <a:srgbClr val="FFFFFF"/>
              </a:highlight>
            </a:endParaRPr>
          </a:p>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725fca9b65_1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725fca9b65_1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725fca9b65_1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725fca9b65_1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25fca9b65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725fca9b65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725fca9b65_1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725fca9b65_1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82ad12d33b_3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82ad12d33b_3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82ad12d33b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82ad12d33b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82bf762b4b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82bf762b4b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82939cc7b9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82939cc7b9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82939cc7b9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82939cc7b9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s" sz="1200"/>
              <a:t>There may be reasons to explain certain periods of portfolio performance, such as the poor macroeconomic conditions in 2007 to 2009 that resulted in poor or negative growth.</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82939cc7b9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82939cc7b9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82939cc7b9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82939cc7b9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82939cc7b9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82939cc7b9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82939cc7b9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82939cc7b9_1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talk about the metrics we use- sharpe and sortino (alpha per unit of risk)- rfr expected to be 0</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82939cc7b9_1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82939cc7b9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s" sz="1200"/>
              <a:t>Large companies tend to have larger cash balances to weather through difficult economic times by buying back shares or investing heavily in R&amp;D that will promote future growth.</a:t>
            </a:r>
            <a:endParaRPr sz="120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82939cc7b9_1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82939cc7b9_1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talk about the metrics we use- sharpe and sortino (alpha per unit of risk)- rfr expected to be 0</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82939cc7b9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82939cc7b9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82939cc7b9_1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82939cc7b9_1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82939cc7b9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82939cc7b9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82939cc7b9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82939cc7b9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82bf762b4b_7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82bf762b4b_7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82bf762b4b_7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82bf762b4b_7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82939cc7b9_3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82939cc7b9_3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82bf762b4b_7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82bf762b4b_7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725fca9b6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725fca9b6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82939cc7b9_3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82939cc7b9_3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82939cc7b9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82939cc7b9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82939cc7b9_3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82939cc7b9_3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82939cc7b9_3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82939cc7b9_3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82939cc7b9_3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82939cc7b9_3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itle">
  <p:cSld name="CUSTOM_35">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p:cSld name="CUSTOM_38">
    <p:spTree>
      <p:nvGrpSpPr>
        <p:cNvPr id="1" name="Shape 63"/>
        <p:cNvGrpSpPr/>
        <p:nvPr/>
      </p:nvGrpSpPr>
      <p:grpSpPr>
        <a:xfrm>
          <a:off x="0" y="0"/>
          <a:ext cx="0" cy="0"/>
          <a:chOff x="0" y="0"/>
          <a:chExt cx="0" cy="0"/>
        </a:xfrm>
      </p:grpSpPr>
      <p:sp>
        <p:nvSpPr>
          <p:cNvPr id="64" name="Google Shape;64;p12"/>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5" name="Google Shape;65;p12"/>
          <p:cNvSpPr txBox="1">
            <a:spLocks noGrp="1"/>
          </p:cNvSpPr>
          <p:nvPr>
            <p:ph type="title" idx="2" hasCustomPrompt="1"/>
          </p:nvPr>
        </p:nvSpPr>
        <p:spPr>
          <a:xfrm rot="5400000">
            <a:off x="7142178" y="3570226"/>
            <a:ext cx="1738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x columns">
  <p:cSld name="CUSTOM_30">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656422" y="13944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8" name="Google Shape;68;p13"/>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9" name="Google Shape;69;p13"/>
          <p:cNvSpPr txBox="1">
            <a:spLocks noGrp="1"/>
          </p:cNvSpPr>
          <p:nvPr>
            <p:ph type="ctrTitle" idx="2"/>
          </p:nvPr>
        </p:nvSpPr>
        <p:spPr>
          <a:xfrm>
            <a:off x="2650710" y="13944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0" name="Google Shape;70;p13"/>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1" name="Google Shape;71;p13"/>
          <p:cNvSpPr txBox="1">
            <a:spLocks noGrp="1"/>
          </p:cNvSpPr>
          <p:nvPr>
            <p:ph type="ctrTitle" idx="4"/>
          </p:nvPr>
        </p:nvSpPr>
        <p:spPr>
          <a:xfrm>
            <a:off x="4638106" y="13944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2" name="Google Shape;72;p13"/>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ctrTitle" idx="6"/>
          </p:nvPr>
        </p:nvSpPr>
        <p:spPr>
          <a:xfrm rot="5400000">
            <a:off x="6865575" y="1466125"/>
            <a:ext cx="25530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4" name="Google Shape;74;p13"/>
          <p:cNvSpPr txBox="1">
            <a:spLocks noGrp="1"/>
          </p:cNvSpPr>
          <p:nvPr>
            <p:ph type="ctrTitle" idx="7"/>
          </p:nvPr>
        </p:nvSpPr>
        <p:spPr>
          <a:xfrm>
            <a:off x="656422" y="33678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5" name="Google Shape;75;p13"/>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6" name="Google Shape;76;p13"/>
          <p:cNvSpPr txBox="1">
            <a:spLocks noGrp="1"/>
          </p:cNvSpPr>
          <p:nvPr>
            <p:ph type="ctrTitle" idx="9"/>
          </p:nvPr>
        </p:nvSpPr>
        <p:spPr>
          <a:xfrm>
            <a:off x="2650710" y="33678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7" name="Google Shape;77;p13"/>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8" name="Google Shape;78;p13"/>
          <p:cNvSpPr txBox="1">
            <a:spLocks noGrp="1"/>
          </p:cNvSpPr>
          <p:nvPr>
            <p:ph type="ctrTitle" idx="14"/>
          </p:nvPr>
        </p:nvSpPr>
        <p:spPr>
          <a:xfrm>
            <a:off x="4638106" y="33678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9" name="Google Shape;79;p13"/>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lumns 1">
  <p:cSld name="CUSTOM_21">
    <p:spTree>
      <p:nvGrpSpPr>
        <p:cNvPr id="1" name="Shape 82"/>
        <p:cNvGrpSpPr/>
        <p:nvPr/>
      </p:nvGrpSpPr>
      <p:grpSpPr>
        <a:xfrm>
          <a:off x="0" y="0"/>
          <a:ext cx="0" cy="0"/>
          <a:chOff x="0" y="0"/>
          <a:chExt cx="0" cy="0"/>
        </a:xfrm>
      </p:grpSpPr>
      <p:sp>
        <p:nvSpPr>
          <p:cNvPr id="83" name="Google Shape;83;p15"/>
          <p:cNvSpPr txBox="1">
            <a:spLocks noGrp="1"/>
          </p:cNvSpPr>
          <p:nvPr>
            <p:ph type="subTitle" idx="1"/>
          </p:nvPr>
        </p:nvSpPr>
        <p:spPr>
          <a:xfrm>
            <a:off x="4633950" y="1847896"/>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4" name="Google Shape;84;p15"/>
          <p:cNvSpPr txBox="1">
            <a:spLocks noGrp="1"/>
          </p:cNvSpPr>
          <p:nvPr>
            <p:ph type="subTitle" idx="2"/>
          </p:nvPr>
        </p:nvSpPr>
        <p:spPr>
          <a:xfrm>
            <a:off x="4633950" y="3827870"/>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5" name="Google Shape;85;p15"/>
          <p:cNvSpPr txBox="1">
            <a:spLocks noGrp="1"/>
          </p:cNvSpPr>
          <p:nvPr>
            <p:ph type="ctrTitle"/>
          </p:nvPr>
        </p:nvSpPr>
        <p:spPr>
          <a:xfrm>
            <a:off x="4633950" y="1539296"/>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6" name="Google Shape;86;p15"/>
          <p:cNvSpPr txBox="1">
            <a:spLocks noGrp="1"/>
          </p:cNvSpPr>
          <p:nvPr>
            <p:ph type="ctrTitle" idx="3"/>
          </p:nvPr>
        </p:nvSpPr>
        <p:spPr>
          <a:xfrm>
            <a:off x="4633950" y="351927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7" name="Google Shape;87;p15"/>
          <p:cNvSpPr txBox="1">
            <a:spLocks noGrp="1"/>
          </p:cNvSpPr>
          <p:nvPr>
            <p:ph type="ctrTitle" idx="4"/>
          </p:nvPr>
        </p:nvSpPr>
        <p:spPr>
          <a:xfrm rot="5400000">
            <a:off x="6917175" y="1414524"/>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5">
  <p:cSld name="CUSTOM_32">
    <p:spTree>
      <p:nvGrpSpPr>
        <p:cNvPr id="1" name="Shape 88"/>
        <p:cNvGrpSpPr/>
        <p:nvPr/>
      </p:nvGrpSpPr>
      <p:grpSpPr>
        <a:xfrm>
          <a:off x="0" y="0"/>
          <a:ext cx="0" cy="0"/>
          <a:chOff x="0" y="0"/>
          <a:chExt cx="0" cy="0"/>
        </a:xfrm>
      </p:grpSpPr>
      <p:sp>
        <p:nvSpPr>
          <p:cNvPr id="89" name="Google Shape;89;p16"/>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0" name="Google Shape;90;p16"/>
          <p:cNvSpPr txBox="1">
            <a:spLocks noGrp="1"/>
          </p:cNvSpPr>
          <p:nvPr>
            <p:ph type="ctrTitle"/>
          </p:nvPr>
        </p:nvSpPr>
        <p:spPr>
          <a:xfrm rot="5400000">
            <a:off x="7241489" y="1041025"/>
            <a:ext cx="1702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4">
  <p:cSld name="CUSTOM_33">
    <p:spTree>
      <p:nvGrpSpPr>
        <p:cNvPr id="1" name="Shape 91"/>
        <p:cNvGrpSpPr/>
        <p:nvPr/>
      </p:nvGrpSpPr>
      <p:grpSpPr>
        <a:xfrm>
          <a:off x="0" y="0"/>
          <a:ext cx="0" cy="0"/>
          <a:chOff x="0" y="0"/>
          <a:chExt cx="0" cy="0"/>
        </a:xfrm>
      </p:grpSpPr>
      <p:sp>
        <p:nvSpPr>
          <p:cNvPr id="92" name="Google Shape;92;p17"/>
          <p:cNvSpPr txBox="1">
            <a:spLocks noGrp="1"/>
          </p:cNvSpPr>
          <p:nvPr>
            <p:ph type="subTitle" idx="1"/>
          </p:nvPr>
        </p:nvSpPr>
        <p:spPr>
          <a:xfrm flipH="1">
            <a:off x="840600" y="2432150"/>
            <a:ext cx="1650300" cy="75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3" name="Google Shape;93;p17"/>
          <p:cNvSpPr txBox="1">
            <a:spLocks noGrp="1"/>
          </p:cNvSpPr>
          <p:nvPr>
            <p:ph type="subTitle" idx="2"/>
          </p:nvPr>
        </p:nvSpPr>
        <p:spPr>
          <a:xfrm>
            <a:off x="4702174" y="1049093"/>
            <a:ext cx="1960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4" name="Google Shape;94;p17"/>
          <p:cNvSpPr txBox="1">
            <a:spLocks noGrp="1"/>
          </p:cNvSpPr>
          <p:nvPr>
            <p:ph type="ctrTitle"/>
          </p:nvPr>
        </p:nvSpPr>
        <p:spPr>
          <a:xfrm>
            <a:off x="-533400" y="2047350"/>
            <a:ext cx="3024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95" name="Google Shape;95;p17"/>
          <p:cNvSpPr txBox="1">
            <a:spLocks noGrp="1"/>
          </p:cNvSpPr>
          <p:nvPr>
            <p:ph type="ctrTitle" idx="3"/>
          </p:nvPr>
        </p:nvSpPr>
        <p:spPr>
          <a:xfrm>
            <a:off x="4702174" y="664293"/>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6" name="Google Shape;96;p17"/>
          <p:cNvSpPr txBox="1">
            <a:spLocks noGrp="1"/>
          </p:cNvSpPr>
          <p:nvPr>
            <p:ph type="subTitle" idx="4"/>
          </p:nvPr>
        </p:nvSpPr>
        <p:spPr>
          <a:xfrm>
            <a:off x="4702174" y="3788925"/>
            <a:ext cx="2214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7" name="Google Shape;97;p17"/>
          <p:cNvSpPr txBox="1">
            <a:spLocks noGrp="1"/>
          </p:cNvSpPr>
          <p:nvPr>
            <p:ph type="ctrTitle" idx="5"/>
          </p:nvPr>
        </p:nvSpPr>
        <p:spPr>
          <a:xfrm>
            <a:off x="4702174" y="3389725"/>
            <a:ext cx="24756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8" name="Google Shape;98;p17"/>
          <p:cNvSpPr txBox="1">
            <a:spLocks noGrp="1"/>
          </p:cNvSpPr>
          <p:nvPr>
            <p:ph type="ctrTitle" idx="6"/>
          </p:nvPr>
        </p:nvSpPr>
        <p:spPr>
          <a:xfrm rot="5400000">
            <a:off x="6860962"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lumns 2">
  <p:cSld name="CUSTOM_34">
    <p:spTree>
      <p:nvGrpSpPr>
        <p:cNvPr id="1" name="Shape 99"/>
        <p:cNvGrpSpPr/>
        <p:nvPr/>
      </p:nvGrpSpPr>
      <p:grpSpPr>
        <a:xfrm>
          <a:off x="0" y="0"/>
          <a:ext cx="0" cy="0"/>
          <a:chOff x="0" y="0"/>
          <a:chExt cx="0" cy="0"/>
        </a:xfrm>
      </p:grpSpPr>
      <p:sp>
        <p:nvSpPr>
          <p:cNvPr id="100" name="Google Shape;100;p18"/>
          <p:cNvSpPr txBox="1">
            <a:spLocks noGrp="1"/>
          </p:cNvSpPr>
          <p:nvPr>
            <p:ph type="ctrTitle"/>
          </p:nvPr>
        </p:nvSpPr>
        <p:spPr>
          <a:xfrm rot="5400000">
            <a:off x="6860962"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1" name="Google Shape;101;p18"/>
          <p:cNvSpPr txBox="1">
            <a:spLocks noGrp="1"/>
          </p:cNvSpPr>
          <p:nvPr>
            <p:ph type="subTitle" idx="1"/>
          </p:nvPr>
        </p:nvSpPr>
        <p:spPr>
          <a:xfrm>
            <a:off x="1579064" y="2147200"/>
            <a:ext cx="16266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02" name="Google Shape;102;p18"/>
          <p:cNvSpPr txBox="1">
            <a:spLocks noGrp="1"/>
          </p:cNvSpPr>
          <p:nvPr>
            <p:ph type="ctrTitle" idx="2"/>
          </p:nvPr>
        </p:nvSpPr>
        <p:spPr>
          <a:xfrm>
            <a:off x="1579064" y="176240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3" name="Google Shape;103;p18"/>
          <p:cNvSpPr txBox="1">
            <a:spLocks noGrp="1"/>
          </p:cNvSpPr>
          <p:nvPr>
            <p:ph type="subTitle" idx="3"/>
          </p:nvPr>
        </p:nvSpPr>
        <p:spPr>
          <a:xfrm>
            <a:off x="4068269" y="2147200"/>
            <a:ext cx="16266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rgbClr val="000000"/>
                </a:solidFill>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04" name="Google Shape;104;p18"/>
          <p:cNvSpPr txBox="1">
            <a:spLocks noGrp="1"/>
          </p:cNvSpPr>
          <p:nvPr>
            <p:ph type="ctrTitle" idx="4"/>
          </p:nvPr>
        </p:nvSpPr>
        <p:spPr>
          <a:xfrm>
            <a:off x="3075567" y="1762400"/>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6">
  <p:cSld name="CUSTOM_11_1_2_1">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107" name="Google Shape;107;p19"/>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108"/>
        <p:cNvGrpSpPr/>
        <p:nvPr/>
      </p:nvGrpSpPr>
      <p:grpSpPr>
        <a:xfrm>
          <a:off x="0" y="0"/>
          <a:ext cx="0" cy="0"/>
          <a:chOff x="0" y="0"/>
          <a:chExt cx="0" cy="0"/>
        </a:xfrm>
      </p:grpSpPr>
      <p:sp>
        <p:nvSpPr>
          <p:cNvPr id="109" name="Google Shape;109;p20"/>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0" name="Google Shape;110;p2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Resources">
  <p:cSld name="CUSTOM_25_1">
    <p:spTree>
      <p:nvGrpSpPr>
        <p:cNvPr id="1" name="Shape 111"/>
        <p:cNvGrpSpPr/>
        <p:nvPr/>
      </p:nvGrpSpPr>
      <p:grpSpPr>
        <a:xfrm>
          <a:off x="0" y="0"/>
          <a:ext cx="0" cy="0"/>
          <a:chOff x="0" y="0"/>
          <a:chExt cx="0" cy="0"/>
        </a:xfrm>
      </p:grpSpPr>
      <p:sp>
        <p:nvSpPr>
          <p:cNvPr id="112" name="Google Shape;112;p21"/>
          <p:cNvSpPr txBox="1">
            <a:spLocks noGrp="1"/>
          </p:cNvSpPr>
          <p:nvPr>
            <p:ph type="body" idx="1"/>
          </p:nvPr>
        </p:nvSpPr>
        <p:spPr>
          <a:xfrm>
            <a:off x="642050" y="127755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3" name="Google Shape;113;p21"/>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14" name="Google Shape;114;p21"/>
          <p:cNvSpPr txBox="1">
            <a:spLocks noGrp="1"/>
          </p:cNvSpPr>
          <p:nvPr>
            <p:ph type="subTitle" idx="2"/>
          </p:nvPr>
        </p:nvSpPr>
        <p:spPr>
          <a:xfrm>
            <a:off x="642050" y="540000"/>
            <a:ext cx="4655400" cy="96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1">
  <p:cSld name="CUSTOM_27_1_1">
    <p:spTree>
      <p:nvGrpSpPr>
        <p:cNvPr id="1" name="Shape 31"/>
        <p:cNvGrpSpPr/>
        <p:nvPr/>
      </p:nvGrpSpPr>
      <p:grpSpPr>
        <a:xfrm>
          <a:off x="0" y="0"/>
          <a:ext cx="0" cy="0"/>
          <a:chOff x="0" y="0"/>
          <a:chExt cx="0" cy="0"/>
        </a:xfrm>
      </p:grpSpPr>
      <p:sp>
        <p:nvSpPr>
          <p:cNvPr id="32" name="Google Shape;32;p5"/>
          <p:cNvSpPr txBox="1">
            <a:spLocks noGrp="1"/>
          </p:cNvSpPr>
          <p:nvPr>
            <p:ph type="ctrTitle"/>
          </p:nvPr>
        </p:nvSpPr>
        <p:spPr>
          <a:xfrm>
            <a:off x="631875" y="842025"/>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5"/>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4" name="Google Shape;34;p5"/>
          <p:cNvSpPr txBox="1">
            <a:spLocks noGrp="1"/>
          </p:cNvSpPr>
          <p:nvPr>
            <p:ph type="ctrTitle" idx="2"/>
          </p:nvPr>
        </p:nvSpPr>
        <p:spPr>
          <a:xfrm>
            <a:off x="4213664" y="842025"/>
            <a:ext cx="26979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5"/>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6" name="Google Shape;36;p5"/>
          <p:cNvSpPr txBox="1">
            <a:spLocks noGrp="1"/>
          </p:cNvSpPr>
          <p:nvPr>
            <p:ph type="ctrTitle" idx="4"/>
          </p:nvPr>
        </p:nvSpPr>
        <p:spPr>
          <a:xfrm>
            <a:off x="631883" y="3331927"/>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 name="Google Shape;37;p5"/>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8" name="Google Shape;38;p5"/>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9" name="Google Shape;39;p5"/>
          <p:cNvSpPr txBox="1">
            <a:spLocks noGrp="1"/>
          </p:cNvSpPr>
          <p:nvPr>
            <p:ph type="ctrTitle" idx="7"/>
          </p:nvPr>
        </p:nvSpPr>
        <p:spPr>
          <a:xfrm>
            <a:off x="4213664" y="3331934"/>
            <a:ext cx="25860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5"/>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1">
  <p:cSld name="CUSTOM_27">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a:off x="4921575"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3" name="Google Shape;43;p6"/>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idx="2"/>
          </p:nvPr>
        </p:nvSpPr>
        <p:spPr>
          <a:xfrm>
            <a:off x="906139"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5" name="Google Shape;45;p6"/>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7" name="Google Shape;47;p6"/>
          <p:cNvSpPr txBox="1">
            <a:spLocks noGrp="1"/>
          </p:cNvSpPr>
          <p:nvPr>
            <p:ph type="ctrTitle" idx="5"/>
          </p:nvPr>
        </p:nvSpPr>
        <p:spPr>
          <a:xfrm>
            <a:off x="2928557" y="2993035"/>
            <a:ext cx="17988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8" name="Google Shape;48;p6"/>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28">
    <p:spTree>
      <p:nvGrpSpPr>
        <p:cNvPr id="1" name="Shape 52"/>
        <p:cNvGrpSpPr/>
        <p:nvPr/>
      </p:nvGrpSpPr>
      <p:grpSpPr>
        <a:xfrm>
          <a:off x="0" y="0"/>
          <a:ext cx="0" cy="0"/>
          <a:chOff x="0" y="0"/>
          <a:chExt cx="0" cy="0"/>
        </a:xfrm>
      </p:grpSpPr>
      <p:sp>
        <p:nvSpPr>
          <p:cNvPr id="53" name="Google Shape;53;p8"/>
          <p:cNvSpPr txBox="1">
            <a:spLocks noGrp="1"/>
          </p:cNvSpPr>
          <p:nvPr>
            <p:ph type="subTitle" idx="1"/>
          </p:nvPr>
        </p:nvSpPr>
        <p:spPr>
          <a:xfrm>
            <a:off x="915175" y="3380775"/>
            <a:ext cx="3960600" cy="631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4" name="Google Shape;54;p8"/>
          <p:cNvSpPr txBox="1">
            <a:spLocks noGrp="1"/>
          </p:cNvSpPr>
          <p:nvPr>
            <p:ph type="subTitle" idx="2"/>
          </p:nvPr>
        </p:nvSpPr>
        <p:spPr>
          <a:xfrm>
            <a:off x="915175" y="4004575"/>
            <a:ext cx="1821000" cy="2130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3">
  <p:cSld name="CUSTOM_16">
    <p:spTree>
      <p:nvGrpSpPr>
        <p:cNvPr id="1" name="Shape 55"/>
        <p:cNvGrpSpPr/>
        <p:nvPr/>
      </p:nvGrpSpPr>
      <p:grpSpPr>
        <a:xfrm>
          <a:off x="0" y="0"/>
          <a:ext cx="0" cy="0"/>
          <a:chOff x="0" y="0"/>
          <a:chExt cx="0" cy="0"/>
        </a:xfrm>
      </p:grpSpPr>
      <p:sp>
        <p:nvSpPr>
          <p:cNvPr id="56" name="Google Shape;56;p9"/>
          <p:cNvSpPr txBox="1">
            <a:spLocks noGrp="1"/>
          </p:cNvSpPr>
          <p:nvPr>
            <p:ph type="subTitle" idx="1"/>
          </p:nvPr>
        </p:nvSpPr>
        <p:spPr>
          <a:xfrm>
            <a:off x="2117847"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7" name="Google Shape;57;p9"/>
          <p:cNvSpPr txBox="1">
            <a:spLocks noGrp="1"/>
          </p:cNvSpPr>
          <p:nvPr>
            <p:ph type="ctrTitle"/>
          </p:nvPr>
        </p:nvSpPr>
        <p:spPr>
          <a:xfrm rot="-5400000">
            <a:off x="-343101" y="1759150"/>
            <a:ext cx="2888100" cy="897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4">
  <p:cSld name="CUSTOM_16_1">
    <p:spTree>
      <p:nvGrpSpPr>
        <p:cNvPr id="1" name="Shape 58"/>
        <p:cNvGrpSpPr/>
        <p:nvPr/>
      </p:nvGrpSpPr>
      <p:grpSpPr>
        <a:xfrm>
          <a:off x="0" y="0"/>
          <a:ext cx="0" cy="0"/>
          <a:chOff x="0" y="0"/>
          <a:chExt cx="0" cy="0"/>
        </a:xfrm>
      </p:grpSpPr>
      <p:sp>
        <p:nvSpPr>
          <p:cNvPr id="59" name="Google Shape;59;p10"/>
          <p:cNvSpPr txBox="1">
            <a:spLocks noGrp="1"/>
          </p:cNvSpPr>
          <p:nvPr>
            <p:ph type="subTitle" idx="1"/>
          </p:nvPr>
        </p:nvSpPr>
        <p:spPr>
          <a:xfrm flipH="1">
            <a:off x="4189625"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0" name="Google Shape;60;p10"/>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8827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1pPr>
            <a:lvl2pPr marL="914400" lvl="1" indent="-304800" rtl="0">
              <a:lnSpc>
                <a:spcPct val="115000"/>
              </a:lnSpc>
              <a:spcBef>
                <a:spcPts val="160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2pPr>
            <a:lvl3pPr marL="1371600" lvl="2" indent="-304800" rtl="0">
              <a:lnSpc>
                <a:spcPct val="115000"/>
              </a:lnSpc>
              <a:spcBef>
                <a:spcPts val="160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3pPr>
            <a:lvl4pPr marL="1828800" lvl="3" indent="-304800" rtl="0">
              <a:lnSpc>
                <a:spcPct val="115000"/>
              </a:lnSpc>
              <a:spcBef>
                <a:spcPts val="160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4pPr>
            <a:lvl5pPr marL="2286000" lvl="4" indent="-304800" rtl="0">
              <a:lnSpc>
                <a:spcPct val="115000"/>
              </a:lnSpc>
              <a:spcBef>
                <a:spcPts val="160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5pPr>
            <a:lvl6pPr marL="2743200" lvl="5" indent="-304800" rtl="0">
              <a:lnSpc>
                <a:spcPct val="115000"/>
              </a:lnSpc>
              <a:spcBef>
                <a:spcPts val="160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6pPr>
            <a:lvl7pPr marL="3200400" lvl="6" indent="-304800" rtl="0">
              <a:lnSpc>
                <a:spcPct val="115000"/>
              </a:lnSpc>
              <a:spcBef>
                <a:spcPts val="160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7pPr>
            <a:lvl8pPr marL="3657600" lvl="7" indent="-304800" rtl="0">
              <a:lnSpc>
                <a:spcPct val="115000"/>
              </a:lnSpc>
              <a:spcBef>
                <a:spcPts val="160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8pPr>
            <a:lvl9pPr marL="4114800" lvl="8" indent="-304800" rtl="0">
              <a:lnSpc>
                <a:spcPct val="115000"/>
              </a:lnSpc>
              <a:spcBef>
                <a:spcPts val="1600"/>
              </a:spcBef>
              <a:spcAft>
                <a:spcPts val="1600"/>
              </a:spcAft>
              <a:buClr>
                <a:schemeClr val="dk1"/>
              </a:buClr>
              <a:buSzPts val="1200"/>
              <a:buFont typeface="Catamaran"/>
              <a:buChar char="■"/>
              <a:defRPr sz="1200">
                <a:solidFill>
                  <a:schemeClr val="dk1"/>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19.xml"/><Relationship Id="rId4" Type="http://schemas.openxmlformats.org/officeDocument/2006/relationships/image" Target="../media/image14.png"/></Relationships>
</file>

<file path=ppt/slides/_rels/slide3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1.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5"/>
        <p:cNvGrpSpPr/>
        <p:nvPr/>
      </p:nvGrpSpPr>
      <p:grpSpPr>
        <a:xfrm>
          <a:off x="0" y="0"/>
          <a:ext cx="0" cy="0"/>
          <a:chOff x="0" y="0"/>
          <a:chExt cx="0" cy="0"/>
        </a:xfrm>
      </p:grpSpPr>
      <p:pic>
        <p:nvPicPr>
          <p:cNvPr id="206" name="Google Shape;206;p36"/>
          <p:cNvPicPr preferRelativeResize="0"/>
          <p:nvPr/>
        </p:nvPicPr>
        <p:blipFill rotWithShape="1">
          <a:blip r:embed="rId3">
            <a:alphaModFix/>
          </a:blip>
          <a:srcRect/>
          <a:stretch/>
        </p:blipFill>
        <p:spPr>
          <a:xfrm flipH="1">
            <a:off x="2214590" y="0"/>
            <a:ext cx="6929408" cy="5143500"/>
          </a:xfrm>
          <a:prstGeom prst="rect">
            <a:avLst/>
          </a:prstGeom>
          <a:noFill/>
          <a:ln>
            <a:noFill/>
          </a:ln>
        </p:spPr>
      </p:pic>
      <p:sp>
        <p:nvSpPr>
          <p:cNvPr id="207" name="Google Shape;207;p36"/>
          <p:cNvSpPr/>
          <p:nvPr/>
        </p:nvSpPr>
        <p:spPr>
          <a:xfrm rot="5400000">
            <a:off x="1428875" y="13850"/>
            <a:ext cx="3358800" cy="5026500"/>
          </a:xfrm>
          <a:prstGeom prst="rect">
            <a:avLst/>
          </a:prstGeom>
          <a:solidFill>
            <a:srgbClr val="908269">
              <a:alpha val="8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6"/>
          <p:cNvSpPr txBox="1">
            <a:spLocks noGrp="1"/>
          </p:cNvSpPr>
          <p:nvPr>
            <p:ph type="subTitle" idx="1"/>
          </p:nvPr>
        </p:nvSpPr>
        <p:spPr>
          <a:xfrm>
            <a:off x="1039575" y="3511200"/>
            <a:ext cx="2402100" cy="71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500">
                <a:solidFill>
                  <a:schemeClr val="lt1"/>
                </a:solidFill>
              </a:rPr>
              <a:t>KEITH NG JO HANN</a:t>
            </a:r>
            <a:endParaRPr sz="1500">
              <a:solidFill>
                <a:schemeClr val="lt1"/>
              </a:solidFill>
            </a:endParaRPr>
          </a:p>
          <a:p>
            <a:pPr marL="0" lvl="0" indent="0" algn="l" rtl="0">
              <a:spcBef>
                <a:spcPts val="0"/>
              </a:spcBef>
              <a:spcAft>
                <a:spcPts val="0"/>
              </a:spcAft>
              <a:buNone/>
            </a:pPr>
            <a:r>
              <a:rPr lang="es" sz="1500">
                <a:solidFill>
                  <a:schemeClr val="lt1"/>
                </a:solidFill>
              </a:rPr>
              <a:t>LIM WEI JIE </a:t>
            </a:r>
            <a:endParaRPr sz="1500">
              <a:solidFill>
                <a:schemeClr val="lt1"/>
              </a:solidFill>
            </a:endParaRPr>
          </a:p>
          <a:p>
            <a:pPr marL="0" lvl="0" indent="0" algn="l" rtl="0">
              <a:spcBef>
                <a:spcPts val="0"/>
              </a:spcBef>
              <a:spcAft>
                <a:spcPts val="0"/>
              </a:spcAft>
              <a:buNone/>
            </a:pPr>
            <a:r>
              <a:rPr lang="es" sz="1500">
                <a:solidFill>
                  <a:schemeClr val="lt1"/>
                </a:solidFill>
              </a:rPr>
              <a:t>SENG EN HUI</a:t>
            </a:r>
            <a:endParaRPr sz="1500">
              <a:solidFill>
                <a:schemeClr val="lt1"/>
              </a:solidFill>
            </a:endParaRPr>
          </a:p>
          <a:p>
            <a:pPr marL="0" lvl="0" indent="0" algn="l" rtl="0">
              <a:spcBef>
                <a:spcPts val="0"/>
              </a:spcBef>
              <a:spcAft>
                <a:spcPts val="0"/>
              </a:spcAft>
              <a:buNone/>
            </a:pPr>
            <a:r>
              <a:rPr lang="es" sz="1500">
                <a:solidFill>
                  <a:schemeClr val="lt1"/>
                </a:solidFill>
              </a:rPr>
              <a:t>TAN XIN AN SAMUEL</a:t>
            </a:r>
            <a:endParaRPr sz="1500">
              <a:solidFill>
                <a:schemeClr val="lt1"/>
              </a:solidFill>
            </a:endParaRPr>
          </a:p>
        </p:txBody>
      </p:sp>
      <p:sp>
        <p:nvSpPr>
          <p:cNvPr id="209" name="Google Shape;209;p36"/>
          <p:cNvSpPr txBox="1">
            <a:spLocks noGrp="1"/>
          </p:cNvSpPr>
          <p:nvPr>
            <p:ph type="ctrTitle"/>
          </p:nvPr>
        </p:nvSpPr>
        <p:spPr>
          <a:xfrm>
            <a:off x="1039575" y="1167825"/>
            <a:ext cx="4592400"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AVI FINAL PROJECT</a:t>
            </a:r>
            <a:endParaRPr>
              <a:solidFill>
                <a:schemeClr val="lt1"/>
              </a:solidFill>
              <a:latin typeface="Livvic"/>
              <a:ea typeface="Livvic"/>
              <a:cs typeface="Livvic"/>
              <a:sym typeface="Livv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8"/>
        <p:cNvGrpSpPr/>
        <p:nvPr/>
      </p:nvGrpSpPr>
      <p:grpSpPr>
        <a:xfrm>
          <a:off x="0" y="0"/>
          <a:ext cx="0" cy="0"/>
          <a:chOff x="0" y="0"/>
          <a:chExt cx="0" cy="0"/>
        </a:xfrm>
      </p:grpSpPr>
      <p:sp>
        <p:nvSpPr>
          <p:cNvPr id="309" name="Google Shape;309;p45"/>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5"/>
          <p:cNvSpPr txBox="1">
            <a:spLocks noGrp="1"/>
          </p:cNvSpPr>
          <p:nvPr>
            <p:ph type="title"/>
          </p:nvPr>
        </p:nvSpPr>
        <p:spPr>
          <a:xfrm>
            <a:off x="1492450" y="1798675"/>
            <a:ext cx="6159000" cy="82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D. Portfolio Formation</a:t>
            </a:r>
            <a:endParaRPr>
              <a:solidFill>
                <a:schemeClr val="lt1"/>
              </a:solidFill>
            </a:endParaRPr>
          </a:p>
        </p:txBody>
      </p:sp>
      <p:sp>
        <p:nvSpPr>
          <p:cNvPr id="311" name="Google Shape;311;p45"/>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5"/>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6"/>
          <p:cNvSpPr txBox="1">
            <a:spLocks noGrp="1"/>
          </p:cNvSpPr>
          <p:nvPr>
            <p:ph type="ctrTitle"/>
          </p:nvPr>
        </p:nvSpPr>
        <p:spPr>
          <a:xfrm>
            <a:off x="1329600" y="190138"/>
            <a:ext cx="7268834"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Y</a:t>
            </a:r>
            <a:r>
              <a:rPr lang="en-US" dirty="0"/>
              <a:t>ear-by-year regression on our chosen signals</a:t>
            </a:r>
            <a:endParaRPr dirty="0"/>
          </a:p>
        </p:txBody>
      </p:sp>
      <p:sp>
        <p:nvSpPr>
          <p:cNvPr id="24" name="Google Shape;290;p44">
            <a:extLst>
              <a:ext uri="{FF2B5EF4-FFF2-40B4-BE49-F238E27FC236}">
                <a16:creationId xmlns:a16="http://schemas.microsoft.com/office/drawing/2014/main" id="{BFD36372-C0B1-43B7-BC6C-4C68CD01FBED}"/>
              </a:ext>
            </a:extLst>
          </p:cNvPr>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91;p44">
            <a:extLst>
              <a:ext uri="{FF2B5EF4-FFF2-40B4-BE49-F238E27FC236}">
                <a16:creationId xmlns:a16="http://schemas.microsoft.com/office/drawing/2014/main" id="{D259AD39-5B64-4351-9EE1-B1251EA6AF89}"/>
              </a:ext>
            </a:extLst>
          </p:cNvPr>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32;p46">
            <a:extLst>
              <a:ext uri="{FF2B5EF4-FFF2-40B4-BE49-F238E27FC236}">
                <a16:creationId xmlns:a16="http://schemas.microsoft.com/office/drawing/2014/main" id="{EB065EA7-8362-4D27-99DA-7CFDE242C491}"/>
              </a:ext>
            </a:extLst>
          </p:cNvPr>
          <p:cNvSpPr txBox="1"/>
          <p:nvPr/>
        </p:nvSpPr>
        <p:spPr>
          <a:xfrm>
            <a:off x="5705047" y="773400"/>
            <a:ext cx="1948200" cy="3883123"/>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lvl="0" algn="ctr" rtl="0">
              <a:lnSpc>
                <a:spcPct val="100000"/>
              </a:lnSpc>
              <a:spcBef>
                <a:spcPts val="0"/>
              </a:spcBef>
              <a:spcAft>
                <a:spcPts val="0"/>
              </a:spcAft>
            </a:pPr>
            <a:r>
              <a:rPr lang="en-SG" b="1" dirty="0">
                <a:latin typeface="Catamaran"/>
                <a:ea typeface="Catamaran"/>
                <a:cs typeface="Catamaran"/>
                <a:sym typeface="Catamaran"/>
              </a:rPr>
              <a:t>Key Takeaways:</a:t>
            </a:r>
          </a:p>
          <a:p>
            <a:pPr lvl="0" algn="ctr" rtl="0">
              <a:lnSpc>
                <a:spcPct val="100000"/>
              </a:lnSpc>
              <a:spcBef>
                <a:spcPts val="0"/>
              </a:spcBef>
              <a:spcAft>
                <a:spcPts val="0"/>
              </a:spcAft>
            </a:pPr>
            <a:endParaRPr lang="en-SG" b="1" dirty="0">
              <a:latin typeface="Catamaran"/>
              <a:ea typeface="Catamaran"/>
              <a:cs typeface="Catamaran"/>
              <a:sym typeface="Catamaran"/>
            </a:endParaRPr>
          </a:p>
          <a:p>
            <a:pPr marL="171450" lvl="0" indent="-171450" rtl="0">
              <a:lnSpc>
                <a:spcPct val="100000"/>
              </a:lnSpc>
              <a:spcBef>
                <a:spcPts val="0"/>
              </a:spcBef>
              <a:spcAft>
                <a:spcPts val="0"/>
              </a:spcAft>
              <a:buFont typeface="Arial" panose="020B0604020202020204" pitchFamily="34" charset="0"/>
              <a:buChar char="•"/>
            </a:pPr>
            <a:r>
              <a:rPr lang="en-SG" dirty="0">
                <a:latin typeface="Catamaran"/>
                <a:ea typeface="Catamaran"/>
                <a:cs typeface="Catamaran"/>
                <a:sym typeface="Catamaran"/>
              </a:rPr>
              <a:t>Significant t-stat/p-value for Market Value and F Score.</a:t>
            </a:r>
          </a:p>
          <a:p>
            <a:pPr marL="171450" lvl="1" indent="-171450">
              <a:buFont typeface="Arial" panose="020B0604020202020204" pitchFamily="34" charset="0"/>
              <a:buChar char="•"/>
            </a:pPr>
            <a:r>
              <a:rPr lang="en-SG" dirty="0">
                <a:latin typeface="Catamaran"/>
                <a:ea typeface="Catamaran"/>
                <a:cs typeface="Catamaran"/>
                <a:sym typeface="Catamaran"/>
              </a:rPr>
              <a:t>We can expect larger contribution to our portfolio returns from Market Value and F Score.</a:t>
            </a:r>
          </a:p>
          <a:p>
            <a:pPr marL="171450" lvl="1" indent="-171450">
              <a:buFont typeface="Arial" panose="020B0604020202020204" pitchFamily="34" charset="0"/>
              <a:buChar char="•"/>
            </a:pPr>
            <a:r>
              <a:rPr lang="en-SG" dirty="0">
                <a:latin typeface="Catamaran"/>
                <a:ea typeface="Catamaran"/>
                <a:cs typeface="Catamaran"/>
                <a:sym typeface="Catamaran"/>
              </a:rPr>
              <a:t>Still selecting BM and Gross Profit Margin as signals due to research done</a:t>
            </a:r>
          </a:p>
          <a:p>
            <a:pPr marL="171450" lvl="1" indent="-171450">
              <a:buFont typeface="Arial" panose="020B0604020202020204" pitchFamily="34" charset="0"/>
              <a:buChar char="•"/>
            </a:pPr>
            <a:endParaRPr dirty="0">
              <a:latin typeface="Catamaran"/>
              <a:ea typeface="Catamaran"/>
              <a:cs typeface="Catamaran"/>
              <a:sym typeface="Catamaran"/>
            </a:endParaRPr>
          </a:p>
        </p:txBody>
      </p:sp>
      <p:sp>
        <p:nvSpPr>
          <p:cNvPr id="28" name="Google Shape;737;p73">
            <a:extLst>
              <a:ext uri="{FF2B5EF4-FFF2-40B4-BE49-F238E27FC236}">
                <a16:creationId xmlns:a16="http://schemas.microsoft.com/office/drawing/2014/main" id="{40810A3A-461C-4477-A35F-B4EAA4D18E47}"/>
              </a:ext>
            </a:extLst>
          </p:cNvPr>
          <p:cNvSpPr txBox="1"/>
          <p:nvPr/>
        </p:nvSpPr>
        <p:spPr>
          <a:xfrm>
            <a:off x="2127172" y="773400"/>
            <a:ext cx="2508076" cy="497449"/>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sz="1200" dirty="0">
                <a:latin typeface="Catamaran"/>
                <a:ea typeface="Catamaran"/>
                <a:cs typeface="Catamaran"/>
                <a:sym typeface="Catamaran"/>
              </a:rPr>
              <a:t>Data Collection of annual accounting data and month</a:t>
            </a:r>
            <a:r>
              <a:rPr lang="en-US" sz="1200" dirty="0" err="1">
                <a:latin typeface="Catamaran"/>
                <a:ea typeface="Catamaran"/>
                <a:cs typeface="Catamaran"/>
                <a:sym typeface="Catamaran"/>
              </a:rPr>
              <a:t>ly</a:t>
            </a:r>
            <a:r>
              <a:rPr lang="en-US" sz="1200" dirty="0">
                <a:latin typeface="Catamaran"/>
                <a:ea typeface="Catamaran"/>
                <a:cs typeface="Catamaran"/>
                <a:sym typeface="Catamaran"/>
              </a:rPr>
              <a:t> stock returns</a:t>
            </a:r>
            <a:endParaRPr sz="1200" b="1" dirty="0">
              <a:latin typeface="Catamaran"/>
              <a:ea typeface="Catamaran"/>
              <a:cs typeface="Catamaran"/>
              <a:sym typeface="Catamaran"/>
            </a:endParaRPr>
          </a:p>
        </p:txBody>
      </p:sp>
      <p:sp>
        <p:nvSpPr>
          <p:cNvPr id="30" name="Google Shape;739;p73">
            <a:extLst>
              <a:ext uri="{FF2B5EF4-FFF2-40B4-BE49-F238E27FC236}">
                <a16:creationId xmlns:a16="http://schemas.microsoft.com/office/drawing/2014/main" id="{12846904-E02F-4FA7-8DE8-773E651D4F51}"/>
              </a:ext>
            </a:extLst>
          </p:cNvPr>
          <p:cNvSpPr txBox="1"/>
          <p:nvPr/>
        </p:nvSpPr>
        <p:spPr>
          <a:xfrm>
            <a:off x="1490754" y="1483872"/>
            <a:ext cx="675600" cy="285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b="1" dirty="0">
                <a:latin typeface="Catamaran"/>
                <a:ea typeface="Catamaran"/>
                <a:cs typeface="Catamaran"/>
                <a:sym typeface="Catamaran"/>
              </a:rPr>
              <a:t>Step 2</a:t>
            </a:r>
            <a:endParaRPr b="1" dirty="0">
              <a:latin typeface="Catamaran"/>
              <a:ea typeface="Catamaran"/>
              <a:cs typeface="Catamaran"/>
              <a:sym typeface="Catamaran"/>
            </a:endParaRPr>
          </a:p>
        </p:txBody>
      </p:sp>
      <p:sp>
        <p:nvSpPr>
          <p:cNvPr id="31" name="Google Shape;740;p73">
            <a:extLst>
              <a:ext uri="{FF2B5EF4-FFF2-40B4-BE49-F238E27FC236}">
                <a16:creationId xmlns:a16="http://schemas.microsoft.com/office/drawing/2014/main" id="{3058B10D-3A10-4D75-A2DE-6820047A5DEE}"/>
              </a:ext>
            </a:extLst>
          </p:cNvPr>
          <p:cNvSpPr txBox="1"/>
          <p:nvPr/>
        </p:nvSpPr>
        <p:spPr>
          <a:xfrm>
            <a:off x="2119226" y="1356232"/>
            <a:ext cx="2739626" cy="666339"/>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SG" sz="1200" dirty="0">
                <a:latin typeface="Catamaran"/>
                <a:ea typeface="Catamaran"/>
                <a:cs typeface="Catamaran"/>
                <a:sym typeface="Catamaran"/>
              </a:rPr>
              <a:t>Calculating the signals in Python. Compounding monthly returns to get annual returns </a:t>
            </a:r>
            <a:endParaRPr sz="1200" dirty="0">
              <a:latin typeface="Catamaran"/>
              <a:ea typeface="Catamaran"/>
              <a:cs typeface="Catamaran"/>
              <a:sym typeface="Catamaran"/>
            </a:endParaRPr>
          </a:p>
        </p:txBody>
      </p:sp>
      <p:sp>
        <p:nvSpPr>
          <p:cNvPr id="33" name="Google Shape;742;p73">
            <a:extLst>
              <a:ext uri="{FF2B5EF4-FFF2-40B4-BE49-F238E27FC236}">
                <a16:creationId xmlns:a16="http://schemas.microsoft.com/office/drawing/2014/main" id="{32C19B6C-23DB-46B6-A60D-3444B08A7884}"/>
              </a:ext>
            </a:extLst>
          </p:cNvPr>
          <p:cNvSpPr txBox="1"/>
          <p:nvPr/>
        </p:nvSpPr>
        <p:spPr>
          <a:xfrm>
            <a:off x="1490753" y="2107954"/>
            <a:ext cx="675600" cy="285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b="1" dirty="0">
                <a:latin typeface="Catamaran"/>
                <a:ea typeface="Catamaran"/>
                <a:cs typeface="Catamaran"/>
                <a:sym typeface="Catamaran"/>
              </a:rPr>
              <a:t>Step 3</a:t>
            </a:r>
            <a:endParaRPr b="1" dirty="0">
              <a:latin typeface="Catamaran"/>
              <a:ea typeface="Catamaran"/>
              <a:cs typeface="Catamaran"/>
              <a:sym typeface="Catamaran"/>
            </a:endParaRPr>
          </a:p>
        </p:txBody>
      </p:sp>
      <p:sp>
        <p:nvSpPr>
          <p:cNvPr id="34" name="Google Shape;743;p73">
            <a:extLst>
              <a:ext uri="{FF2B5EF4-FFF2-40B4-BE49-F238E27FC236}">
                <a16:creationId xmlns:a16="http://schemas.microsoft.com/office/drawing/2014/main" id="{CD0D8747-35DF-4316-B0FC-EA5C52A63DC2}"/>
              </a:ext>
            </a:extLst>
          </p:cNvPr>
          <p:cNvSpPr txBox="1"/>
          <p:nvPr/>
        </p:nvSpPr>
        <p:spPr>
          <a:xfrm>
            <a:off x="2239570" y="2076532"/>
            <a:ext cx="2619281" cy="487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SG" sz="1200" dirty="0">
                <a:latin typeface="Catamaran"/>
                <a:ea typeface="Catamaran"/>
                <a:cs typeface="Catamaran"/>
                <a:sym typeface="Catamaran"/>
              </a:rPr>
              <a:t>Conducting a year-by-year regression of annual returns on chosen signals</a:t>
            </a:r>
            <a:endParaRPr sz="1200" dirty="0">
              <a:latin typeface="Catamaran"/>
              <a:ea typeface="Catamaran"/>
              <a:cs typeface="Catamaran"/>
              <a:sym typeface="Catamaran"/>
            </a:endParaRPr>
          </a:p>
        </p:txBody>
      </p:sp>
      <p:sp>
        <p:nvSpPr>
          <p:cNvPr id="36" name="Google Shape;745;p73">
            <a:extLst>
              <a:ext uri="{FF2B5EF4-FFF2-40B4-BE49-F238E27FC236}">
                <a16:creationId xmlns:a16="http://schemas.microsoft.com/office/drawing/2014/main" id="{1FB6DC8B-2242-441F-904E-3F5595754BB0}"/>
              </a:ext>
            </a:extLst>
          </p:cNvPr>
          <p:cNvSpPr txBox="1"/>
          <p:nvPr/>
        </p:nvSpPr>
        <p:spPr>
          <a:xfrm>
            <a:off x="1510374" y="2645340"/>
            <a:ext cx="675600" cy="285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b="1" dirty="0">
                <a:latin typeface="Catamaran"/>
                <a:ea typeface="Catamaran"/>
                <a:cs typeface="Catamaran"/>
                <a:sym typeface="Catamaran"/>
              </a:rPr>
              <a:t>Step 4</a:t>
            </a:r>
            <a:endParaRPr b="1" dirty="0">
              <a:latin typeface="Catamaran"/>
              <a:ea typeface="Catamaran"/>
              <a:cs typeface="Catamaran"/>
              <a:sym typeface="Catamaran"/>
            </a:endParaRPr>
          </a:p>
        </p:txBody>
      </p:sp>
      <p:sp>
        <p:nvSpPr>
          <p:cNvPr id="37" name="Google Shape;746;p73">
            <a:extLst>
              <a:ext uri="{FF2B5EF4-FFF2-40B4-BE49-F238E27FC236}">
                <a16:creationId xmlns:a16="http://schemas.microsoft.com/office/drawing/2014/main" id="{0A15E7F0-C3A5-4081-9552-BB12369948A9}"/>
              </a:ext>
            </a:extLst>
          </p:cNvPr>
          <p:cNvSpPr txBox="1"/>
          <p:nvPr/>
        </p:nvSpPr>
        <p:spPr>
          <a:xfrm>
            <a:off x="2119226" y="2645340"/>
            <a:ext cx="2739625" cy="394217"/>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1200" dirty="0">
                <a:latin typeface="Catamaran"/>
                <a:ea typeface="Catamaran"/>
                <a:cs typeface="Catamaran"/>
                <a:sym typeface="Catamaran"/>
              </a:rPr>
              <a:t>Analyze results</a:t>
            </a:r>
            <a:endParaRPr sz="1200" dirty="0">
              <a:latin typeface="Catamaran"/>
              <a:ea typeface="Catamaran"/>
              <a:cs typeface="Catamaran"/>
              <a:sym typeface="Catamaran"/>
            </a:endParaRPr>
          </a:p>
        </p:txBody>
      </p:sp>
      <p:grpSp>
        <p:nvGrpSpPr>
          <p:cNvPr id="38" name="Google Shape;749;p73">
            <a:extLst>
              <a:ext uri="{FF2B5EF4-FFF2-40B4-BE49-F238E27FC236}">
                <a16:creationId xmlns:a16="http://schemas.microsoft.com/office/drawing/2014/main" id="{1352DA56-979E-4C58-AD50-DD676269EB98}"/>
              </a:ext>
            </a:extLst>
          </p:cNvPr>
          <p:cNvGrpSpPr/>
          <p:nvPr/>
        </p:nvGrpSpPr>
        <p:grpSpPr>
          <a:xfrm>
            <a:off x="5124230" y="886887"/>
            <a:ext cx="348568" cy="342514"/>
            <a:chOff x="-60988625" y="2310475"/>
            <a:chExt cx="316650" cy="311150"/>
          </a:xfrm>
        </p:grpSpPr>
        <p:sp>
          <p:nvSpPr>
            <p:cNvPr id="39" name="Google Shape;750;p73">
              <a:extLst>
                <a:ext uri="{FF2B5EF4-FFF2-40B4-BE49-F238E27FC236}">
                  <a16:creationId xmlns:a16="http://schemas.microsoft.com/office/drawing/2014/main" id="{AC04AB47-E5C6-4439-BD8C-E02548E15C8C}"/>
                </a:ext>
              </a:extLst>
            </p:cNvPr>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51;p73">
              <a:extLst>
                <a:ext uri="{FF2B5EF4-FFF2-40B4-BE49-F238E27FC236}">
                  <a16:creationId xmlns:a16="http://schemas.microsoft.com/office/drawing/2014/main" id="{D1B09E42-ECB2-4743-BEDB-6ED4DB404EA4}"/>
                </a:ext>
              </a:extLst>
            </p:cNvPr>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52;p73">
              <a:extLst>
                <a:ext uri="{FF2B5EF4-FFF2-40B4-BE49-F238E27FC236}">
                  <a16:creationId xmlns:a16="http://schemas.microsoft.com/office/drawing/2014/main" id="{09817400-1BF9-4C69-9562-5B6DC7C4FFA9}"/>
                </a:ext>
              </a:extLst>
            </p:cNvPr>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53;p73">
              <a:extLst>
                <a:ext uri="{FF2B5EF4-FFF2-40B4-BE49-F238E27FC236}">
                  <a16:creationId xmlns:a16="http://schemas.microsoft.com/office/drawing/2014/main" id="{CE034DF8-A10A-4421-96F8-540EAED70256}"/>
                </a:ext>
              </a:extLst>
            </p:cNvPr>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54;p73">
              <a:extLst>
                <a:ext uri="{FF2B5EF4-FFF2-40B4-BE49-F238E27FC236}">
                  <a16:creationId xmlns:a16="http://schemas.microsoft.com/office/drawing/2014/main" id="{65A6B58E-E325-47C8-B52D-C2FC2594AC13}"/>
                </a:ext>
              </a:extLst>
            </p:cNvPr>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55;p73">
              <a:extLst>
                <a:ext uri="{FF2B5EF4-FFF2-40B4-BE49-F238E27FC236}">
                  <a16:creationId xmlns:a16="http://schemas.microsoft.com/office/drawing/2014/main" id="{1DFEC977-B5B6-48CD-8C29-B459F4E1F452}"/>
                </a:ext>
              </a:extLst>
            </p:cNvPr>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756;p73">
            <a:extLst>
              <a:ext uri="{FF2B5EF4-FFF2-40B4-BE49-F238E27FC236}">
                <a16:creationId xmlns:a16="http://schemas.microsoft.com/office/drawing/2014/main" id="{89419E33-1EB0-4E32-861D-6DFC765AD34C}"/>
              </a:ext>
            </a:extLst>
          </p:cNvPr>
          <p:cNvGrpSpPr/>
          <p:nvPr/>
        </p:nvGrpSpPr>
        <p:grpSpPr>
          <a:xfrm>
            <a:off x="5108598" y="2250286"/>
            <a:ext cx="433062" cy="310169"/>
            <a:chOff x="-62882850" y="1999375"/>
            <a:chExt cx="315850" cy="250500"/>
          </a:xfrm>
        </p:grpSpPr>
        <p:sp>
          <p:nvSpPr>
            <p:cNvPr id="46" name="Google Shape;757;p73">
              <a:extLst>
                <a:ext uri="{FF2B5EF4-FFF2-40B4-BE49-F238E27FC236}">
                  <a16:creationId xmlns:a16="http://schemas.microsoft.com/office/drawing/2014/main" id="{F675EFF6-F351-4824-B665-FF8F41642891}"/>
                </a:ext>
              </a:extLst>
            </p:cNvPr>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58;p73">
              <a:extLst>
                <a:ext uri="{FF2B5EF4-FFF2-40B4-BE49-F238E27FC236}">
                  <a16:creationId xmlns:a16="http://schemas.microsoft.com/office/drawing/2014/main" id="{8C859D58-4781-4DE5-909A-1CC807119642}"/>
                </a:ext>
              </a:extLst>
            </p:cNvPr>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775;p73">
            <a:extLst>
              <a:ext uri="{FF2B5EF4-FFF2-40B4-BE49-F238E27FC236}">
                <a16:creationId xmlns:a16="http://schemas.microsoft.com/office/drawing/2014/main" id="{E50A2888-30A3-47EA-B2F1-99D2D3ADB2FB}"/>
              </a:ext>
            </a:extLst>
          </p:cNvPr>
          <p:cNvSpPr/>
          <p:nvPr/>
        </p:nvSpPr>
        <p:spPr>
          <a:xfrm>
            <a:off x="5150833" y="1533918"/>
            <a:ext cx="348593" cy="334639"/>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5" name="Google Shape;739;p73">
            <a:extLst>
              <a:ext uri="{FF2B5EF4-FFF2-40B4-BE49-F238E27FC236}">
                <a16:creationId xmlns:a16="http://schemas.microsoft.com/office/drawing/2014/main" id="{D9ED0787-015D-42F1-835A-007A5D39206E}"/>
              </a:ext>
            </a:extLst>
          </p:cNvPr>
          <p:cNvSpPr txBox="1"/>
          <p:nvPr/>
        </p:nvSpPr>
        <p:spPr>
          <a:xfrm>
            <a:off x="1493099" y="880374"/>
            <a:ext cx="675600" cy="285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b="1" dirty="0">
                <a:latin typeface="Catamaran"/>
                <a:ea typeface="Catamaran"/>
                <a:cs typeface="Catamaran"/>
                <a:sym typeface="Catamaran"/>
              </a:rPr>
              <a:t>Step 1</a:t>
            </a:r>
            <a:endParaRPr b="1" dirty="0">
              <a:latin typeface="Catamaran"/>
              <a:ea typeface="Catamaran"/>
              <a:cs typeface="Catamaran"/>
              <a:sym typeface="Catamaran"/>
            </a:endParaRPr>
          </a:p>
        </p:txBody>
      </p:sp>
      <p:graphicFrame>
        <p:nvGraphicFramePr>
          <p:cNvPr id="2" name="Table 2">
            <a:extLst>
              <a:ext uri="{FF2B5EF4-FFF2-40B4-BE49-F238E27FC236}">
                <a16:creationId xmlns:a16="http://schemas.microsoft.com/office/drawing/2014/main" id="{E8E789CF-5589-4EBB-9F96-B72731DD8E3E}"/>
              </a:ext>
            </a:extLst>
          </p:cNvPr>
          <p:cNvGraphicFramePr>
            <a:graphicFrameLocks noGrp="1"/>
          </p:cNvGraphicFramePr>
          <p:nvPr>
            <p:extLst>
              <p:ext uri="{D42A27DB-BD31-4B8C-83A1-F6EECF244321}">
                <p14:modId xmlns:p14="http://schemas.microsoft.com/office/powerpoint/2010/main" val="879769815"/>
              </p:ext>
            </p:extLst>
          </p:nvPr>
        </p:nvGraphicFramePr>
        <p:xfrm>
          <a:off x="2262496" y="3023104"/>
          <a:ext cx="2987019" cy="1567837"/>
        </p:xfrm>
        <a:graphic>
          <a:graphicData uri="http://schemas.openxmlformats.org/drawingml/2006/table">
            <a:tbl>
              <a:tblPr firstRow="1" bandRow="1">
                <a:tableStyleId>{18F328C4-2D86-425C-881F-30D816E4E45E}</a:tableStyleId>
              </a:tblPr>
              <a:tblGrid>
                <a:gridCol w="1482755">
                  <a:extLst>
                    <a:ext uri="{9D8B030D-6E8A-4147-A177-3AD203B41FA5}">
                      <a16:colId xmlns:a16="http://schemas.microsoft.com/office/drawing/2014/main" val="302341913"/>
                    </a:ext>
                  </a:extLst>
                </a:gridCol>
                <a:gridCol w="694142">
                  <a:extLst>
                    <a:ext uri="{9D8B030D-6E8A-4147-A177-3AD203B41FA5}">
                      <a16:colId xmlns:a16="http://schemas.microsoft.com/office/drawing/2014/main" val="240404493"/>
                    </a:ext>
                  </a:extLst>
                </a:gridCol>
                <a:gridCol w="810122">
                  <a:extLst>
                    <a:ext uri="{9D8B030D-6E8A-4147-A177-3AD203B41FA5}">
                      <a16:colId xmlns:a16="http://schemas.microsoft.com/office/drawing/2014/main" val="771849944"/>
                    </a:ext>
                  </a:extLst>
                </a:gridCol>
              </a:tblGrid>
              <a:tr h="0">
                <a:tc>
                  <a:txBody>
                    <a:bodyPr/>
                    <a:lstStyle/>
                    <a:p>
                      <a:endParaRPr lang="en-US" sz="1100" dirty="0">
                        <a:latin typeface="Catamaran" panose="020B0604020202020204" charset="0"/>
                        <a:cs typeface="Catamaran" panose="020B0604020202020204" charset="0"/>
                      </a:endParaRPr>
                    </a:p>
                  </a:txBody>
                  <a:tcPr>
                    <a:solidFill>
                      <a:schemeClr val="accent3">
                        <a:lumMod val="60000"/>
                        <a:lumOff val="40000"/>
                      </a:schemeClr>
                    </a:solidFill>
                  </a:tcPr>
                </a:tc>
                <a:tc>
                  <a:txBody>
                    <a:bodyPr/>
                    <a:lstStyle/>
                    <a:p>
                      <a:r>
                        <a:rPr lang="en-SG" sz="1100" dirty="0">
                          <a:latin typeface="Catamaran" panose="020B0604020202020204" charset="0"/>
                          <a:cs typeface="Catamaran" panose="020B0604020202020204" charset="0"/>
                        </a:rPr>
                        <a:t>t-stat</a:t>
                      </a:r>
                      <a:endParaRPr lang="en-US" sz="1100" dirty="0">
                        <a:latin typeface="Catamaran" panose="020B0604020202020204" charset="0"/>
                        <a:cs typeface="Catamaran" panose="020B0604020202020204" charset="0"/>
                      </a:endParaRPr>
                    </a:p>
                  </a:txBody>
                  <a:tcPr>
                    <a:solidFill>
                      <a:schemeClr val="accent3">
                        <a:lumMod val="60000"/>
                        <a:lumOff val="40000"/>
                      </a:schemeClr>
                    </a:solidFill>
                  </a:tcPr>
                </a:tc>
                <a:tc>
                  <a:txBody>
                    <a:bodyPr/>
                    <a:lstStyle/>
                    <a:p>
                      <a:r>
                        <a:rPr lang="en-SG" sz="1100" dirty="0">
                          <a:latin typeface="Catamaran" panose="020B0604020202020204" charset="0"/>
                          <a:cs typeface="Catamaran" panose="020B0604020202020204" charset="0"/>
                        </a:rPr>
                        <a:t>p-value</a:t>
                      </a:r>
                      <a:endParaRPr lang="en-US" sz="1100" dirty="0">
                        <a:latin typeface="Catamaran" panose="020B0604020202020204" charset="0"/>
                        <a:cs typeface="Catamaran" panose="020B0604020202020204" charset="0"/>
                      </a:endParaRPr>
                    </a:p>
                  </a:txBody>
                  <a:tcPr>
                    <a:solidFill>
                      <a:schemeClr val="accent3">
                        <a:lumMod val="60000"/>
                        <a:lumOff val="40000"/>
                      </a:schemeClr>
                    </a:solidFill>
                  </a:tcPr>
                </a:tc>
                <a:extLst>
                  <a:ext uri="{0D108BD9-81ED-4DB2-BD59-A6C34878D82A}">
                    <a16:rowId xmlns:a16="http://schemas.microsoft.com/office/drawing/2014/main" val="4293340252"/>
                  </a:ext>
                </a:extLst>
              </a:tr>
              <a:tr h="233133">
                <a:tc>
                  <a:txBody>
                    <a:bodyPr/>
                    <a:lstStyle/>
                    <a:p>
                      <a:r>
                        <a:rPr lang="en-SG" sz="1100" dirty="0">
                          <a:latin typeface="Catamaran" panose="020B0604020202020204" charset="0"/>
                          <a:cs typeface="Catamaran" panose="020B0604020202020204" charset="0"/>
                        </a:rPr>
                        <a:t>Constant</a:t>
                      </a:r>
                      <a:endParaRPr lang="en-US" sz="1100" dirty="0">
                        <a:latin typeface="Catamaran" panose="020B0604020202020204" charset="0"/>
                        <a:cs typeface="Catamaran" panose="020B0604020202020204" charset="0"/>
                      </a:endParaRPr>
                    </a:p>
                  </a:txBody>
                  <a:tcPr>
                    <a:solidFill>
                      <a:schemeClr val="accent3">
                        <a:lumMod val="60000"/>
                        <a:lumOff val="40000"/>
                      </a:schemeClr>
                    </a:solidFill>
                  </a:tcPr>
                </a:tc>
                <a:tc>
                  <a:txBody>
                    <a:bodyPr/>
                    <a:lstStyle/>
                    <a:p>
                      <a:r>
                        <a:rPr lang="en-SG" sz="1100" dirty="0">
                          <a:latin typeface="Catamaran" panose="020B0604020202020204" charset="0"/>
                          <a:cs typeface="Catamaran" panose="020B0604020202020204" charset="0"/>
                        </a:rPr>
                        <a:t>2.6693</a:t>
                      </a:r>
                      <a:endParaRPr lang="en-US" sz="1100" dirty="0">
                        <a:latin typeface="Catamaran" panose="020B0604020202020204" charset="0"/>
                        <a:cs typeface="Catamaran" panose="020B0604020202020204" charset="0"/>
                      </a:endParaRPr>
                    </a:p>
                  </a:txBody>
                  <a:tcPr/>
                </a:tc>
                <a:tc>
                  <a:txBody>
                    <a:bodyPr/>
                    <a:lstStyle/>
                    <a:p>
                      <a:r>
                        <a:rPr lang="en-SG" sz="1100" dirty="0">
                          <a:latin typeface="Catamaran" panose="020B0604020202020204" charset="0"/>
                          <a:cs typeface="Catamaran" panose="020B0604020202020204" charset="0"/>
                        </a:rPr>
                        <a:t>0.0173</a:t>
                      </a:r>
                      <a:endParaRPr lang="en-US" sz="1100" dirty="0">
                        <a:latin typeface="Catamaran" panose="020B0604020202020204" charset="0"/>
                        <a:cs typeface="Catamaran" panose="020B0604020202020204" charset="0"/>
                      </a:endParaRPr>
                    </a:p>
                  </a:txBody>
                  <a:tcPr/>
                </a:tc>
                <a:extLst>
                  <a:ext uri="{0D108BD9-81ED-4DB2-BD59-A6C34878D82A}">
                    <a16:rowId xmlns:a16="http://schemas.microsoft.com/office/drawing/2014/main" val="37789169"/>
                  </a:ext>
                </a:extLst>
              </a:tr>
              <a:tr h="233133">
                <a:tc>
                  <a:txBody>
                    <a:bodyPr/>
                    <a:lstStyle/>
                    <a:p>
                      <a:r>
                        <a:rPr lang="en-SG" sz="1100" dirty="0">
                          <a:latin typeface="Catamaran" panose="020B0604020202020204" charset="0"/>
                          <a:cs typeface="Catamaran" panose="020B0604020202020204" charset="0"/>
                        </a:rPr>
                        <a:t>Market Value</a:t>
                      </a:r>
                      <a:endParaRPr lang="en-US" sz="1100" dirty="0">
                        <a:latin typeface="Catamaran" panose="020B0604020202020204" charset="0"/>
                        <a:cs typeface="Catamaran" panose="020B0604020202020204" charset="0"/>
                      </a:endParaRPr>
                    </a:p>
                  </a:txBody>
                  <a:tcPr>
                    <a:solidFill>
                      <a:schemeClr val="accent3">
                        <a:lumMod val="60000"/>
                        <a:lumOff val="40000"/>
                      </a:schemeClr>
                    </a:solidFill>
                  </a:tcPr>
                </a:tc>
                <a:tc>
                  <a:txBody>
                    <a:bodyPr/>
                    <a:lstStyle/>
                    <a:p>
                      <a:r>
                        <a:rPr lang="en-SG" sz="1100" dirty="0">
                          <a:latin typeface="Catamaran" panose="020B0604020202020204" charset="0"/>
                          <a:cs typeface="Catamaran" panose="020B0604020202020204" charset="0"/>
                        </a:rPr>
                        <a:t>-2.5647</a:t>
                      </a:r>
                      <a:endParaRPr lang="en-US" sz="1100" dirty="0">
                        <a:latin typeface="Catamaran" panose="020B0604020202020204" charset="0"/>
                        <a:cs typeface="Catamaran" panose="020B0604020202020204" charset="0"/>
                      </a:endParaRPr>
                    </a:p>
                  </a:txBody>
                  <a:tcPr/>
                </a:tc>
                <a:tc>
                  <a:txBody>
                    <a:bodyPr/>
                    <a:lstStyle/>
                    <a:p>
                      <a:r>
                        <a:rPr lang="en-SG" sz="1100" dirty="0">
                          <a:latin typeface="Catamaran" panose="020B0604020202020204" charset="0"/>
                          <a:cs typeface="Catamaran" panose="020B0604020202020204" charset="0"/>
                        </a:rPr>
                        <a:t>0.0225</a:t>
                      </a:r>
                      <a:endParaRPr lang="en-US" sz="1100" dirty="0">
                        <a:latin typeface="Catamaran" panose="020B0604020202020204" charset="0"/>
                        <a:cs typeface="Catamaran" panose="020B0604020202020204" charset="0"/>
                      </a:endParaRPr>
                    </a:p>
                  </a:txBody>
                  <a:tcPr/>
                </a:tc>
                <a:extLst>
                  <a:ext uri="{0D108BD9-81ED-4DB2-BD59-A6C34878D82A}">
                    <a16:rowId xmlns:a16="http://schemas.microsoft.com/office/drawing/2014/main" val="1216891657"/>
                  </a:ext>
                </a:extLst>
              </a:tr>
              <a:tr h="272437">
                <a:tc>
                  <a:txBody>
                    <a:bodyPr/>
                    <a:lstStyle/>
                    <a:p>
                      <a:r>
                        <a:rPr lang="en-SG" sz="1100" dirty="0">
                          <a:latin typeface="Catamaran" panose="020B0604020202020204" charset="0"/>
                          <a:cs typeface="Catamaran" panose="020B0604020202020204" charset="0"/>
                        </a:rPr>
                        <a:t>Gross Profit Margin</a:t>
                      </a:r>
                      <a:endParaRPr lang="en-US" sz="1100" dirty="0">
                        <a:latin typeface="Catamaran" panose="020B0604020202020204" charset="0"/>
                        <a:cs typeface="Catamaran" panose="020B0604020202020204" charset="0"/>
                      </a:endParaRPr>
                    </a:p>
                  </a:txBody>
                  <a:tcPr>
                    <a:solidFill>
                      <a:schemeClr val="accent3">
                        <a:lumMod val="60000"/>
                        <a:lumOff val="40000"/>
                      </a:schemeClr>
                    </a:solidFill>
                  </a:tcPr>
                </a:tc>
                <a:tc>
                  <a:txBody>
                    <a:bodyPr/>
                    <a:lstStyle/>
                    <a:p>
                      <a:r>
                        <a:rPr lang="en-SG" sz="1100" dirty="0">
                          <a:latin typeface="Catamaran" panose="020B0604020202020204" charset="0"/>
                          <a:cs typeface="Catamaran" panose="020B0604020202020204" charset="0"/>
                        </a:rPr>
                        <a:t>-0.8884</a:t>
                      </a:r>
                      <a:endParaRPr lang="en-US" sz="1100" dirty="0">
                        <a:latin typeface="Catamaran" panose="020B0604020202020204" charset="0"/>
                        <a:cs typeface="Catamaran" panose="020B0604020202020204" charset="0"/>
                      </a:endParaRPr>
                    </a:p>
                  </a:txBody>
                  <a:tcPr/>
                </a:tc>
                <a:tc>
                  <a:txBody>
                    <a:bodyPr/>
                    <a:lstStyle/>
                    <a:p>
                      <a:r>
                        <a:rPr lang="en-SG" sz="1100" dirty="0">
                          <a:latin typeface="Catamaran" panose="020B0604020202020204" charset="0"/>
                          <a:cs typeface="Catamaran" panose="020B0604020202020204" charset="0"/>
                        </a:rPr>
                        <a:t>0.3894</a:t>
                      </a:r>
                      <a:endParaRPr lang="en-US" sz="1100" dirty="0">
                        <a:latin typeface="Catamaran" panose="020B0604020202020204" charset="0"/>
                        <a:cs typeface="Catamaran" panose="020B0604020202020204" charset="0"/>
                      </a:endParaRPr>
                    </a:p>
                  </a:txBody>
                  <a:tcPr/>
                </a:tc>
                <a:extLst>
                  <a:ext uri="{0D108BD9-81ED-4DB2-BD59-A6C34878D82A}">
                    <a16:rowId xmlns:a16="http://schemas.microsoft.com/office/drawing/2014/main" val="4109335357"/>
                  </a:ext>
                </a:extLst>
              </a:tr>
              <a:tr h="233133">
                <a:tc>
                  <a:txBody>
                    <a:bodyPr/>
                    <a:lstStyle/>
                    <a:p>
                      <a:r>
                        <a:rPr lang="en-SG" sz="1100" dirty="0">
                          <a:latin typeface="Catamaran" panose="020B0604020202020204" charset="0"/>
                          <a:cs typeface="Catamaran" panose="020B0604020202020204" charset="0"/>
                        </a:rPr>
                        <a:t>F-Score</a:t>
                      </a:r>
                      <a:endParaRPr lang="en-US" sz="1100" dirty="0">
                        <a:latin typeface="Catamaran" panose="020B0604020202020204" charset="0"/>
                        <a:cs typeface="Catamaran" panose="020B0604020202020204" charset="0"/>
                      </a:endParaRPr>
                    </a:p>
                  </a:txBody>
                  <a:tcPr>
                    <a:solidFill>
                      <a:schemeClr val="accent3">
                        <a:lumMod val="60000"/>
                        <a:lumOff val="40000"/>
                      </a:schemeClr>
                    </a:solidFill>
                  </a:tcPr>
                </a:tc>
                <a:tc>
                  <a:txBody>
                    <a:bodyPr/>
                    <a:lstStyle/>
                    <a:p>
                      <a:r>
                        <a:rPr lang="en-SG" sz="1100" dirty="0">
                          <a:latin typeface="Catamaran" panose="020B0604020202020204" charset="0"/>
                          <a:cs typeface="Catamaran" panose="020B0604020202020204" charset="0"/>
                        </a:rPr>
                        <a:t>2.6149</a:t>
                      </a:r>
                      <a:endParaRPr lang="en-US" sz="1100" dirty="0">
                        <a:latin typeface="Catamaran" panose="020B0604020202020204" charset="0"/>
                        <a:cs typeface="Catamaran" panose="020B0604020202020204" charset="0"/>
                      </a:endParaRPr>
                    </a:p>
                  </a:txBody>
                  <a:tcPr/>
                </a:tc>
                <a:tc>
                  <a:txBody>
                    <a:bodyPr/>
                    <a:lstStyle/>
                    <a:p>
                      <a:r>
                        <a:rPr lang="en-SG" sz="1100" dirty="0">
                          <a:latin typeface="Catamaran" panose="020B0604020202020204" charset="0"/>
                          <a:cs typeface="Catamaran" panose="020B0604020202020204" charset="0"/>
                        </a:rPr>
                        <a:t>0.0204</a:t>
                      </a:r>
                      <a:endParaRPr lang="en-US" sz="1100" dirty="0">
                        <a:latin typeface="Catamaran" panose="020B0604020202020204" charset="0"/>
                        <a:cs typeface="Catamaran" panose="020B0604020202020204" charset="0"/>
                      </a:endParaRPr>
                    </a:p>
                  </a:txBody>
                  <a:tcPr/>
                </a:tc>
                <a:extLst>
                  <a:ext uri="{0D108BD9-81ED-4DB2-BD59-A6C34878D82A}">
                    <a16:rowId xmlns:a16="http://schemas.microsoft.com/office/drawing/2014/main" val="245019433"/>
                  </a:ext>
                </a:extLst>
              </a:tr>
              <a:tr h="233133">
                <a:tc>
                  <a:txBody>
                    <a:bodyPr/>
                    <a:lstStyle/>
                    <a:p>
                      <a:r>
                        <a:rPr lang="en-SG" sz="1100" dirty="0">
                          <a:latin typeface="Catamaran" panose="020B0604020202020204" charset="0"/>
                          <a:cs typeface="Catamaran" panose="020B0604020202020204" charset="0"/>
                        </a:rPr>
                        <a:t>Book-to-Market</a:t>
                      </a:r>
                      <a:endParaRPr lang="en-US" sz="1100" dirty="0">
                        <a:latin typeface="Catamaran" panose="020B0604020202020204" charset="0"/>
                        <a:cs typeface="Catamaran" panose="020B0604020202020204" charset="0"/>
                      </a:endParaRPr>
                    </a:p>
                  </a:txBody>
                  <a:tcPr>
                    <a:solidFill>
                      <a:schemeClr val="accent3">
                        <a:lumMod val="60000"/>
                        <a:lumOff val="40000"/>
                      </a:schemeClr>
                    </a:solidFill>
                  </a:tcPr>
                </a:tc>
                <a:tc>
                  <a:txBody>
                    <a:bodyPr/>
                    <a:lstStyle/>
                    <a:p>
                      <a:r>
                        <a:rPr lang="en-SG" sz="1100" dirty="0">
                          <a:latin typeface="Catamaran" panose="020B0604020202020204" charset="0"/>
                          <a:cs typeface="Catamaran" panose="020B0604020202020204" charset="0"/>
                        </a:rPr>
                        <a:t>-0.5882</a:t>
                      </a:r>
                      <a:endParaRPr lang="en-US" sz="1100" dirty="0">
                        <a:latin typeface="Catamaran" panose="020B0604020202020204" charset="0"/>
                        <a:cs typeface="Catamaran" panose="020B0604020202020204" charset="0"/>
                      </a:endParaRPr>
                    </a:p>
                  </a:txBody>
                  <a:tcPr/>
                </a:tc>
                <a:tc>
                  <a:txBody>
                    <a:bodyPr/>
                    <a:lstStyle/>
                    <a:p>
                      <a:r>
                        <a:rPr lang="en-SG" sz="1100" dirty="0">
                          <a:latin typeface="Catamaran" panose="020B0604020202020204" charset="0"/>
                          <a:cs typeface="Catamaran" panose="020B0604020202020204" charset="0"/>
                        </a:rPr>
                        <a:t>0.5658</a:t>
                      </a:r>
                      <a:endParaRPr lang="en-US" sz="1100" dirty="0">
                        <a:latin typeface="Catamaran" panose="020B0604020202020204" charset="0"/>
                        <a:cs typeface="Catamaran" panose="020B0604020202020204" charset="0"/>
                      </a:endParaRPr>
                    </a:p>
                  </a:txBody>
                  <a:tcPr/>
                </a:tc>
                <a:extLst>
                  <a:ext uri="{0D108BD9-81ED-4DB2-BD59-A6C34878D82A}">
                    <a16:rowId xmlns:a16="http://schemas.microsoft.com/office/drawing/2014/main" val="4084767307"/>
                  </a:ext>
                </a:extLst>
              </a:tr>
            </a:tbl>
          </a:graphicData>
        </a:graphic>
      </p:graphicFrame>
      <p:sp>
        <p:nvSpPr>
          <p:cNvPr id="4" name="Rectangle 3">
            <a:extLst>
              <a:ext uri="{FF2B5EF4-FFF2-40B4-BE49-F238E27FC236}">
                <a16:creationId xmlns:a16="http://schemas.microsoft.com/office/drawing/2014/main" id="{3DC73056-78EC-48FA-9503-6B4CBC39BD6C}"/>
              </a:ext>
            </a:extLst>
          </p:cNvPr>
          <p:cNvSpPr/>
          <p:nvPr/>
        </p:nvSpPr>
        <p:spPr>
          <a:xfrm>
            <a:off x="1417535" y="773400"/>
            <a:ext cx="4191810" cy="3883124"/>
          </a:xfrm>
          <a:prstGeom prst="rect">
            <a:avLst/>
          </a:pr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05316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8" name="Google Shape;318;p46"/>
          <p:cNvSpPr/>
          <p:nvPr/>
        </p:nvSpPr>
        <p:spPr>
          <a:xfrm>
            <a:off x="2858025" y="1118828"/>
            <a:ext cx="3396300" cy="61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Catamaran"/>
                <a:ea typeface="Catamaran"/>
                <a:cs typeface="Catamaran"/>
                <a:sym typeface="Catamaran"/>
              </a:rPr>
              <a:t>Universe of all US Stocks between 2003 and 2018</a:t>
            </a:r>
            <a:endParaRPr>
              <a:latin typeface="Catamaran"/>
              <a:ea typeface="Catamaran"/>
              <a:cs typeface="Catamaran"/>
              <a:sym typeface="Catamaran"/>
            </a:endParaRPr>
          </a:p>
        </p:txBody>
      </p:sp>
      <p:sp>
        <p:nvSpPr>
          <p:cNvPr id="319" name="Google Shape;319;p46"/>
          <p:cNvSpPr/>
          <p:nvPr/>
        </p:nvSpPr>
        <p:spPr>
          <a:xfrm>
            <a:off x="2875575" y="1878778"/>
            <a:ext cx="2271300" cy="61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6"/>
          <p:cNvSpPr/>
          <p:nvPr/>
        </p:nvSpPr>
        <p:spPr>
          <a:xfrm>
            <a:off x="4158825" y="3869334"/>
            <a:ext cx="487500" cy="4875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6"/>
          <p:cNvSpPr/>
          <p:nvPr/>
        </p:nvSpPr>
        <p:spPr>
          <a:xfrm>
            <a:off x="2858175" y="3381827"/>
            <a:ext cx="782700" cy="61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6"/>
          <p:cNvSpPr/>
          <p:nvPr/>
        </p:nvSpPr>
        <p:spPr>
          <a:xfrm>
            <a:off x="2858175" y="4141800"/>
            <a:ext cx="710100" cy="61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6"/>
          <p:cNvSpPr/>
          <p:nvPr/>
        </p:nvSpPr>
        <p:spPr>
          <a:xfrm>
            <a:off x="6254325" y="1118828"/>
            <a:ext cx="1803000" cy="614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Catamaran"/>
                <a:ea typeface="Catamaran"/>
                <a:cs typeface="Catamaran"/>
                <a:sym typeface="Catamaran"/>
              </a:rPr>
              <a:t>Choose the top 40% of Gross Margin</a:t>
            </a:r>
            <a:endParaRPr>
              <a:latin typeface="Catamaran"/>
              <a:ea typeface="Catamaran"/>
              <a:cs typeface="Catamaran"/>
              <a:sym typeface="Catamaran"/>
            </a:endParaRPr>
          </a:p>
        </p:txBody>
      </p:sp>
      <p:sp>
        <p:nvSpPr>
          <p:cNvPr id="324" name="Google Shape;324;p46"/>
          <p:cNvSpPr/>
          <p:nvPr/>
        </p:nvSpPr>
        <p:spPr>
          <a:xfrm>
            <a:off x="5087925" y="1878778"/>
            <a:ext cx="1523400" cy="614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Catamaran"/>
                <a:ea typeface="Catamaran"/>
                <a:cs typeface="Catamaran"/>
                <a:sym typeface="Catamaran"/>
              </a:rPr>
              <a:t>Choose the top 40% of BM ratio</a:t>
            </a:r>
            <a:endParaRPr>
              <a:latin typeface="Catamaran"/>
              <a:ea typeface="Catamaran"/>
              <a:cs typeface="Catamaran"/>
              <a:sym typeface="Catamaran"/>
            </a:endParaRPr>
          </a:p>
        </p:txBody>
      </p:sp>
      <p:sp>
        <p:nvSpPr>
          <p:cNvPr id="325" name="Google Shape;325;p46"/>
          <p:cNvSpPr/>
          <p:nvPr/>
        </p:nvSpPr>
        <p:spPr>
          <a:xfrm>
            <a:off x="3640875" y="3381827"/>
            <a:ext cx="1523400" cy="614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Catamaran"/>
                <a:ea typeface="Catamaran"/>
                <a:cs typeface="Catamaran"/>
                <a:sym typeface="Catamaran"/>
              </a:rPr>
              <a:t>Choose firms with F-Score ≥ 8</a:t>
            </a:r>
            <a:endParaRPr>
              <a:latin typeface="Catamaran"/>
              <a:ea typeface="Catamaran"/>
              <a:cs typeface="Catamaran"/>
              <a:sym typeface="Catamaran"/>
            </a:endParaRPr>
          </a:p>
        </p:txBody>
      </p:sp>
      <p:sp>
        <p:nvSpPr>
          <p:cNvPr id="326" name="Google Shape;326;p46"/>
          <p:cNvSpPr/>
          <p:nvPr/>
        </p:nvSpPr>
        <p:spPr>
          <a:xfrm>
            <a:off x="3640875" y="4228663"/>
            <a:ext cx="1523400" cy="48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600" b="1">
                <a:latin typeface="Catamaran"/>
                <a:ea typeface="Catamaran"/>
                <a:cs typeface="Catamaran"/>
                <a:sym typeface="Catamaran"/>
              </a:rPr>
              <a:t>Final Portfolio</a:t>
            </a:r>
            <a:endParaRPr sz="1600" b="1">
              <a:latin typeface="Catamaran"/>
              <a:ea typeface="Catamaran"/>
              <a:cs typeface="Catamaran"/>
              <a:sym typeface="Catamaran"/>
            </a:endParaRPr>
          </a:p>
        </p:txBody>
      </p:sp>
      <p:sp>
        <p:nvSpPr>
          <p:cNvPr id="327" name="Google Shape;327;p46"/>
          <p:cNvSpPr/>
          <p:nvPr/>
        </p:nvSpPr>
        <p:spPr>
          <a:xfrm>
            <a:off x="2892350" y="2621850"/>
            <a:ext cx="1272000" cy="61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6"/>
          <p:cNvSpPr/>
          <p:nvPr/>
        </p:nvSpPr>
        <p:spPr>
          <a:xfrm>
            <a:off x="4164250" y="2621850"/>
            <a:ext cx="1803000" cy="614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Catamaran"/>
                <a:ea typeface="Catamaran"/>
                <a:cs typeface="Catamaran"/>
                <a:sym typeface="Catamaran"/>
              </a:rPr>
              <a:t>Choose the smallest 50% of firms</a:t>
            </a:r>
            <a:endParaRPr>
              <a:latin typeface="Catamaran"/>
              <a:ea typeface="Catamaran"/>
              <a:cs typeface="Catamaran"/>
              <a:sym typeface="Catamaran"/>
            </a:endParaRPr>
          </a:p>
        </p:txBody>
      </p:sp>
      <p:sp>
        <p:nvSpPr>
          <p:cNvPr id="329" name="Google Shape;329;p46"/>
          <p:cNvSpPr/>
          <p:nvPr/>
        </p:nvSpPr>
        <p:spPr>
          <a:xfrm>
            <a:off x="6353475" y="1733227"/>
            <a:ext cx="487500" cy="31841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6"/>
          <p:cNvSpPr/>
          <p:nvPr/>
        </p:nvSpPr>
        <p:spPr>
          <a:xfrm>
            <a:off x="5702325" y="2493174"/>
            <a:ext cx="487500" cy="273078"/>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6"/>
          <p:cNvSpPr/>
          <p:nvPr/>
        </p:nvSpPr>
        <p:spPr>
          <a:xfrm>
            <a:off x="4900775" y="3236252"/>
            <a:ext cx="487500" cy="298403"/>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6"/>
          <p:cNvSpPr txBox="1"/>
          <p:nvPr/>
        </p:nvSpPr>
        <p:spPr>
          <a:xfrm>
            <a:off x="810650" y="1118975"/>
            <a:ext cx="1948200" cy="6144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1200" b="1" dirty="0">
                <a:latin typeface="Catamaran"/>
                <a:ea typeface="Catamaran"/>
                <a:cs typeface="Catamaran"/>
                <a:sym typeface="Catamaran"/>
              </a:rPr>
              <a:t>Filter for high quality firms regardless of size </a:t>
            </a:r>
            <a:endParaRPr sz="1200" b="1" dirty="0">
              <a:latin typeface="Catamaran"/>
              <a:ea typeface="Catamaran"/>
              <a:cs typeface="Catamaran"/>
              <a:sym typeface="Catamaran"/>
            </a:endParaRPr>
          </a:p>
        </p:txBody>
      </p:sp>
      <p:sp>
        <p:nvSpPr>
          <p:cNvPr id="333" name="Google Shape;333;p46"/>
          <p:cNvSpPr txBox="1"/>
          <p:nvPr/>
        </p:nvSpPr>
        <p:spPr>
          <a:xfrm>
            <a:off x="810675" y="1878775"/>
            <a:ext cx="1948200" cy="5979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1200" b="1">
                <a:latin typeface="Catamaran"/>
                <a:ea typeface="Catamaran"/>
                <a:cs typeface="Catamaran"/>
                <a:sym typeface="Catamaran"/>
              </a:rPr>
              <a:t>Filter for value factor</a:t>
            </a:r>
            <a:endParaRPr sz="1200" b="1">
              <a:latin typeface="Catamaran"/>
              <a:ea typeface="Catamaran"/>
              <a:cs typeface="Catamaran"/>
              <a:sym typeface="Catamaran"/>
            </a:endParaRPr>
          </a:p>
        </p:txBody>
      </p:sp>
      <p:sp>
        <p:nvSpPr>
          <p:cNvPr id="334" name="Google Shape;334;p46"/>
          <p:cNvSpPr txBox="1"/>
          <p:nvPr/>
        </p:nvSpPr>
        <p:spPr>
          <a:xfrm>
            <a:off x="810675" y="2638575"/>
            <a:ext cx="1948200" cy="6144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1200" b="1">
                <a:latin typeface="Catamaran"/>
                <a:ea typeface="Catamaran"/>
                <a:cs typeface="Catamaran"/>
                <a:sym typeface="Catamaran"/>
              </a:rPr>
              <a:t>Filter for small firms only so that our F-Score will be more robust as a predictor</a:t>
            </a:r>
            <a:endParaRPr sz="1200" b="1">
              <a:latin typeface="Catamaran"/>
              <a:ea typeface="Catamaran"/>
              <a:cs typeface="Catamaran"/>
              <a:sym typeface="Catamaran"/>
            </a:endParaRPr>
          </a:p>
        </p:txBody>
      </p:sp>
      <p:sp>
        <p:nvSpPr>
          <p:cNvPr id="335" name="Google Shape;335;p46"/>
          <p:cNvSpPr txBox="1"/>
          <p:nvPr/>
        </p:nvSpPr>
        <p:spPr>
          <a:xfrm>
            <a:off x="810675" y="3398375"/>
            <a:ext cx="1948200" cy="5979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1200" b="1">
                <a:latin typeface="Catamaran"/>
                <a:ea typeface="Catamaran"/>
                <a:cs typeface="Catamaran"/>
                <a:sym typeface="Catamaran"/>
              </a:rPr>
              <a:t>Choosing firms in strong financial health</a:t>
            </a:r>
            <a:endParaRPr sz="1200" b="1">
              <a:latin typeface="Catamaran"/>
              <a:ea typeface="Catamaran"/>
              <a:cs typeface="Catamaran"/>
              <a:sym typeface="Catamaran"/>
            </a:endParaRPr>
          </a:p>
        </p:txBody>
      </p:sp>
      <p:sp>
        <p:nvSpPr>
          <p:cNvPr id="21" name="Google Shape;820;p77">
            <a:extLst>
              <a:ext uri="{FF2B5EF4-FFF2-40B4-BE49-F238E27FC236}">
                <a16:creationId xmlns:a16="http://schemas.microsoft.com/office/drawing/2014/main" id="{D26EAD0C-1DE7-4C39-A264-DBCA9BA975F5}"/>
              </a:ext>
            </a:extLst>
          </p:cNvPr>
          <p:cNvSpPr/>
          <p:nvPr/>
        </p:nvSpPr>
        <p:spPr>
          <a:xfrm>
            <a:off x="720000" y="414170"/>
            <a:ext cx="3218100" cy="520667"/>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21;p77">
            <a:extLst>
              <a:ext uri="{FF2B5EF4-FFF2-40B4-BE49-F238E27FC236}">
                <a16:creationId xmlns:a16="http://schemas.microsoft.com/office/drawing/2014/main" id="{E23C648A-D135-4212-8A32-E2898A99F328}"/>
              </a:ext>
            </a:extLst>
          </p:cNvPr>
          <p:cNvSpPr txBox="1">
            <a:spLocks/>
          </p:cNvSpPr>
          <p:nvPr/>
        </p:nvSpPr>
        <p:spPr>
          <a:xfrm>
            <a:off x="720000" y="365725"/>
            <a:ext cx="3218100" cy="6705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chemeClr val="lt1"/>
                </a:solidFill>
                <a:latin typeface="Livvic" panose="020B0604020202020204" charset="0"/>
                <a:cs typeface="Catamaran" panose="020B0604020202020204" charset="0"/>
              </a:rPr>
              <a:t>Portfolio Formation</a:t>
            </a:r>
          </a:p>
        </p:txBody>
      </p:sp>
      <p:sp>
        <p:nvSpPr>
          <p:cNvPr id="3" name="Title 2">
            <a:extLst>
              <a:ext uri="{FF2B5EF4-FFF2-40B4-BE49-F238E27FC236}">
                <a16:creationId xmlns:a16="http://schemas.microsoft.com/office/drawing/2014/main" id="{14AA31FB-6F0C-489F-BD11-42434D435082}"/>
              </a:ext>
            </a:extLst>
          </p:cNvPr>
          <p:cNvSpPr>
            <a:spLocks noGrp="1"/>
          </p:cNvSpPr>
          <p:nvPr>
            <p:ph type="ctrTitle"/>
          </p:nvPr>
        </p:nvSpPr>
        <p:spPr/>
        <p:txBody>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9"/>
        <p:cNvGrpSpPr/>
        <p:nvPr/>
      </p:nvGrpSpPr>
      <p:grpSpPr>
        <a:xfrm>
          <a:off x="0" y="0"/>
          <a:ext cx="0" cy="0"/>
          <a:chOff x="0" y="0"/>
          <a:chExt cx="0" cy="0"/>
        </a:xfrm>
      </p:grpSpPr>
      <p:sp>
        <p:nvSpPr>
          <p:cNvPr id="340" name="Google Shape;340;p47"/>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7"/>
          <p:cNvSpPr/>
          <p:nvPr/>
        </p:nvSpPr>
        <p:spPr>
          <a:xfrm>
            <a:off x="720000" y="540000"/>
            <a:ext cx="3310200" cy="1568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7"/>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600">
                <a:solidFill>
                  <a:schemeClr val="lt1"/>
                </a:solidFill>
              </a:rPr>
              <a:t>Methodology</a:t>
            </a:r>
            <a:endParaRPr sz="3600">
              <a:solidFill>
                <a:schemeClr val="lt1"/>
              </a:solidFill>
            </a:endParaRPr>
          </a:p>
        </p:txBody>
      </p:sp>
      <p:sp>
        <p:nvSpPr>
          <p:cNvPr id="343" name="Google Shape;343;p47"/>
          <p:cNvSpPr txBox="1">
            <a:spLocks noGrp="1"/>
          </p:cNvSpPr>
          <p:nvPr>
            <p:ph type="title" idx="2"/>
          </p:nvPr>
        </p:nvSpPr>
        <p:spPr>
          <a:xfrm rot="5400000">
            <a:off x="7142178" y="3570226"/>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chemeClr val="lt1"/>
                </a:solidFill>
              </a:rPr>
              <a:t>02</a:t>
            </a:r>
            <a:endParaRPr>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7"/>
        <p:cNvGrpSpPr/>
        <p:nvPr/>
      </p:nvGrpSpPr>
      <p:grpSpPr>
        <a:xfrm>
          <a:off x="0" y="0"/>
          <a:ext cx="0" cy="0"/>
          <a:chOff x="0" y="0"/>
          <a:chExt cx="0" cy="0"/>
        </a:xfrm>
      </p:grpSpPr>
      <p:sp>
        <p:nvSpPr>
          <p:cNvPr id="348" name="Google Shape;348;p48"/>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8"/>
          <p:cNvSpPr txBox="1">
            <a:spLocks noGrp="1"/>
          </p:cNvSpPr>
          <p:nvPr>
            <p:ph type="title"/>
          </p:nvPr>
        </p:nvSpPr>
        <p:spPr>
          <a:xfrm>
            <a:off x="1492450" y="2067175"/>
            <a:ext cx="6159000" cy="572700"/>
          </a:xfrm>
          <a:prstGeom prst="rect">
            <a:avLst/>
          </a:prstGeom>
        </p:spPr>
        <p:txBody>
          <a:bodyPr spcFirstLastPara="1" wrap="square" lIns="91425" tIns="91425" rIns="91425" bIns="91425" anchor="t" anchorCtr="0">
            <a:noAutofit/>
          </a:bodyPr>
          <a:lstStyle/>
          <a:p>
            <a:pPr marL="457200" lvl="0" indent="-457200" algn="ctr" rtl="0">
              <a:spcBef>
                <a:spcPts val="0"/>
              </a:spcBef>
              <a:spcAft>
                <a:spcPts val="0"/>
              </a:spcAft>
              <a:buClr>
                <a:schemeClr val="lt1"/>
              </a:buClr>
              <a:buSzPts val="3600"/>
              <a:buAutoNum type="alphaUcPeriod"/>
            </a:pPr>
            <a:r>
              <a:rPr lang="es">
                <a:solidFill>
                  <a:schemeClr val="lt1"/>
                </a:solidFill>
              </a:rPr>
              <a:t>Portfolio Optimisation</a:t>
            </a:r>
            <a:endParaRPr>
              <a:solidFill>
                <a:schemeClr val="lt1"/>
              </a:solidFill>
            </a:endParaRPr>
          </a:p>
        </p:txBody>
      </p:sp>
      <p:sp>
        <p:nvSpPr>
          <p:cNvPr id="350" name="Google Shape;350;p48"/>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8"/>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49"/>
          <p:cNvSpPr/>
          <p:nvPr/>
        </p:nvSpPr>
        <p:spPr>
          <a:xfrm>
            <a:off x="7814400" y="7713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9"/>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9"/>
          <p:cNvSpPr/>
          <p:nvPr/>
        </p:nvSpPr>
        <p:spPr>
          <a:xfrm>
            <a:off x="720000" y="3657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9"/>
          <p:cNvSpPr txBox="1">
            <a:spLocks noGrp="1"/>
          </p:cNvSpPr>
          <p:nvPr>
            <p:ph type="subTitle" idx="1"/>
          </p:nvPr>
        </p:nvSpPr>
        <p:spPr>
          <a:xfrm>
            <a:off x="1389275" y="1157100"/>
            <a:ext cx="6324600" cy="3598500"/>
          </a:xfrm>
          <a:prstGeom prst="rect">
            <a:avLst/>
          </a:prstGeom>
        </p:spPr>
        <p:txBody>
          <a:bodyPr spcFirstLastPara="1" wrap="square" lIns="91425" tIns="91425" rIns="91425" bIns="91425" anchor="t" anchorCtr="0">
            <a:noAutofit/>
          </a:bodyPr>
          <a:lstStyle/>
          <a:p>
            <a:pPr marL="457200" lvl="0" indent="-330200" algn="just" rtl="0">
              <a:lnSpc>
                <a:spcPct val="100000"/>
              </a:lnSpc>
              <a:spcBef>
                <a:spcPts val="0"/>
              </a:spcBef>
              <a:spcAft>
                <a:spcPts val="0"/>
              </a:spcAft>
              <a:buClr>
                <a:srgbClr val="000000"/>
              </a:buClr>
              <a:buSzPts val="1600"/>
              <a:buChar char="●"/>
            </a:pPr>
            <a:r>
              <a:rPr lang="es" sz="1600" b="1">
                <a:solidFill>
                  <a:srgbClr val="000000"/>
                </a:solidFill>
              </a:rPr>
              <a:t>In a paper by Harry Markowitz on the Modern Portfolio Theory(MPT): </a:t>
            </a:r>
            <a:endParaRPr sz="1600" b="1">
              <a:solidFill>
                <a:srgbClr val="000000"/>
              </a:solidFill>
            </a:endParaRPr>
          </a:p>
          <a:p>
            <a:pPr marL="0" lvl="0" indent="0" algn="just" rtl="0">
              <a:lnSpc>
                <a:spcPct val="100000"/>
              </a:lnSpc>
              <a:spcBef>
                <a:spcPts val="0"/>
              </a:spcBef>
              <a:spcAft>
                <a:spcPts val="0"/>
              </a:spcAft>
              <a:buNone/>
            </a:pPr>
            <a:endParaRPr sz="1600" i="1">
              <a:solidFill>
                <a:srgbClr val="000000"/>
              </a:solidFill>
            </a:endParaRPr>
          </a:p>
          <a:p>
            <a:pPr marL="0" lvl="0" indent="0" algn="just" rtl="0">
              <a:lnSpc>
                <a:spcPct val="100000"/>
              </a:lnSpc>
              <a:spcBef>
                <a:spcPts val="0"/>
              </a:spcBef>
              <a:spcAft>
                <a:spcPts val="0"/>
              </a:spcAft>
              <a:buNone/>
            </a:pPr>
            <a:r>
              <a:rPr lang="es" sz="1600" i="1">
                <a:solidFill>
                  <a:srgbClr val="000000"/>
                </a:solidFill>
              </a:rPr>
              <a:t>“</a:t>
            </a:r>
            <a:r>
              <a:rPr lang="es" sz="1600" i="1"/>
              <a:t>An investor can maximize his portfolio’s expected return for a given level of risk by altering the proportions of the various assets in the portfolio” </a:t>
            </a:r>
            <a:endParaRPr sz="1600" i="1"/>
          </a:p>
          <a:p>
            <a:pPr marL="0" lvl="0" indent="0" algn="just" rtl="0">
              <a:lnSpc>
                <a:spcPct val="100000"/>
              </a:lnSpc>
              <a:spcBef>
                <a:spcPts val="0"/>
              </a:spcBef>
              <a:spcAft>
                <a:spcPts val="0"/>
              </a:spcAft>
              <a:buNone/>
            </a:pPr>
            <a:endParaRPr sz="1600"/>
          </a:p>
          <a:p>
            <a:pPr marL="457200" lvl="0" indent="-330200" algn="just" rtl="0">
              <a:lnSpc>
                <a:spcPct val="100000"/>
              </a:lnSpc>
              <a:spcBef>
                <a:spcPts val="0"/>
              </a:spcBef>
              <a:spcAft>
                <a:spcPts val="0"/>
              </a:spcAft>
              <a:buSzPts val="1600"/>
              <a:buChar char="●"/>
            </a:pPr>
            <a:r>
              <a:rPr lang="es" sz="1600" b="1">
                <a:solidFill>
                  <a:srgbClr val="000000"/>
                </a:solidFill>
              </a:rPr>
              <a:t>Main Assumptions of MPT: </a:t>
            </a:r>
            <a:endParaRPr sz="1600" b="1">
              <a:solidFill>
                <a:srgbClr val="000000"/>
              </a:solidFill>
            </a:endParaRPr>
          </a:p>
          <a:p>
            <a:pPr marL="914400" lvl="1" indent="-330200" algn="just" rtl="0">
              <a:lnSpc>
                <a:spcPct val="100000"/>
              </a:lnSpc>
              <a:spcBef>
                <a:spcPts val="0"/>
              </a:spcBef>
              <a:spcAft>
                <a:spcPts val="0"/>
              </a:spcAft>
              <a:buSzPts val="1600"/>
              <a:buChar char="○"/>
            </a:pPr>
            <a:r>
              <a:rPr lang="es" sz="1600"/>
              <a:t>An investor has to take on higher risk to achieve greater expected returns. </a:t>
            </a:r>
            <a:endParaRPr sz="1600"/>
          </a:p>
          <a:p>
            <a:pPr marL="914400" lvl="1" indent="-330200" algn="just" rtl="0">
              <a:lnSpc>
                <a:spcPct val="100000"/>
              </a:lnSpc>
              <a:spcBef>
                <a:spcPts val="0"/>
              </a:spcBef>
              <a:spcAft>
                <a:spcPts val="0"/>
              </a:spcAft>
              <a:buSzPts val="1600"/>
              <a:buChar char="○"/>
            </a:pPr>
            <a:r>
              <a:rPr lang="es" sz="1600"/>
              <a:t>A portfolio’s overall risk can be reduced through diversification across a wide variety of security types. </a:t>
            </a:r>
            <a:endParaRPr sz="1600"/>
          </a:p>
          <a:p>
            <a:pPr marL="0" lvl="0" indent="0" algn="l" rtl="0">
              <a:lnSpc>
                <a:spcPct val="100000"/>
              </a:lnSpc>
              <a:spcBef>
                <a:spcPts val="0"/>
              </a:spcBef>
              <a:spcAft>
                <a:spcPts val="0"/>
              </a:spcAft>
              <a:buNone/>
            </a:pPr>
            <a:endParaRPr sz="1600">
              <a:solidFill>
                <a:srgbClr val="000000"/>
              </a:solidFill>
            </a:endParaRPr>
          </a:p>
        </p:txBody>
      </p:sp>
      <p:sp>
        <p:nvSpPr>
          <p:cNvPr id="360" name="Google Shape;360;p49"/>
          <p:cNvSpPr txBox="1">
            <a:spLocks noGrp="1"/>
          </p:cNvSpPr>
          <p:nvPr>
            <p:ph type="ctrTitle" idx="2"/>
          </p:nvPr>
        </p:nvSpPr>
        <p:spPr>
          <a:xfrm>
            <a:off x="720000" y="365725"/>
            <a:ext cx="3218100" cy="670500"/>
          </a:xfrm>
          <a:prstGeom prst="rect">
            <a:avLst/>
          </a:prstGeom>
        </p:spPr>
        <p:txBody>
          <a:bodyPr spcFirstLastPara="1" wrap="square" lIns="91425" tIns="91425" rIns="91425" bIns="91425" anchor="b" anchorCtr="0">
            <a:noAutofit/>
          </a:bodyPr>
          <a:lstStyle/>
          <a:p>
            <a:pPr marL="457200" lvl="0" indent="-342900" algn="l" rtl="0">
              <a:spcBef>
                <a:spcPts val="0"/>
              </a:spcBef>
              <a:spcAft>
                <a:spcPts val="0"/>
              </a:spcAft>
              <a:buClr>
                <a:schemeClr val="lt1"/>
              </a:buClr>
              <a:buSzPts val="1800"/>
              <a:buAutoNum type="alphaUcParenBoth"/>
            </a:pPr>
            <a:r>
              <a:rPr lang="es">
                <a:solidFill>
                  <a:schemeClr val="lt1"/>
                </a:solidFill>
              </a:rPr>
              <a:t>Mean-Variance Optimisation</a:t>
            </a:r>
            <a:endParaRPr>
              <a:solidFill>
                <a:schemeClr val="lt1"/>
              </a:solidFill>
            </a:endParaRPr>
          </a:p>
        </p:txBody>
      </p:sp>
      <p:grpSp>
        <p:nvGrpSpPr>
          <p:cNvPr id="361" name="Google Shape;361;p49"/>
          <p:cNvGrpSpPr/>
          <p:nvPr/>
        </p:nvGrpSpPr>
        <p:grpSpPr>
          <a:xfrm>
            <a:off x="3145315" y="449088"/>
            <a:ext cx="677992" cy="503798"/>
            <a:chOff x="1278299" y="2439293"/>
            <a:chExt cx="410829" cy="332343"/>
          </a:xfrm>
        </p:grpSpPr>
        <p:sp>
          <p:nvSpPr>
            <p:cNvPr id="362" name="Google Shape;362;p4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50"/>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0"/>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0"/>
          <p:cNvSpPr/>
          <p:nvPr/>
        </p:nvSpPr>
        <p:spPr>
          <a:xfrm>
            <a:off x="720000" y="2895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0"/>
          <p:cNvSpPr txBox="1">
            <a:spLocks noGrp="1"/>
          </p:cNvSpPr>
          <p:nvPr>
            <p:ph type="ctrTitle" idx="2"/>
          </p:nvPr>
        </p:nvSpPr>
        <p:spPr>
          <a:xfrm>
            <a:off x="720000" y="289525"/>
            <a:ext cx="3218100" cy="670500"/>
          </a:xfrm>
          <a:prstGeom prst="rect">
            <a:avLst/>
          </a:prstGeom>
        </p:spPr>
        <p:txBody>
          <a:bodyPr spcFirstLastPara="1" wrap="square" lIns="91425" tIns="91425" rIns="91425" bIns="91425" anchor="b" anchorCtr="0">
            <a:noAutofit/>
          </a:bodyPr>
          <a:lstStyle/>
          <a:p>
            <a:pPr marL="457200" lvl="0" indent="-342900" algn="l" rtl="0">
              <a:spcBef>
                <a:spcPts val="0"/>
              </a:spcBef>
              <a:spcAft>
                <a:spcPts val="0"/>
              </a:spcAft>
              <a:buClr>
                <a:schemeClr val="lt1"/>
              </a:buClr>
              <a:buSzPts val="1800"/>
              <a:buAutoNum type="alphaUcParenBoth"/>
            </a:pPr>
            <a:r>
              <a:rPr lang="es">
                <a:solidFill>
                  <a:schemeClr val="lt1"/>
                </a:solidFill>
              </a:rPr>
              <a:t>Mean-Variance Optimisation</a:t>
            </a:r>
            <a:endParaRPr>
              <a:solidFill>
                <a:schemeClr val="lt1"/>
              </a:solidFill>
            </a:endParaRPr>
          </a:p>
        </p:txBody>
      </p:sp>
      <p:sp>
        <p:nvSpPr>
          <p:cNvPr id="378" name="Google Shape;378;p50"/>
          <p:cNvSpPr txBox="1"/>
          <p:nvPr/>
        </p:nvSpPr>
        <p:spPr>
          <a:xfrm>
            <a:off x="1720650" y="3686900"/>
            <a:ext cx="5702700" cy="11493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sz="1600" b="1">
                <a:latin typeface="Catamaran"/>
                <a:ea typeface="Catamaran"/>
                <a:cs typeface="Catamaran"/>
                <a:sym typeface="Catamaran"/>
              </a:rPr>
              <a:t>Consider 1 risky asset &amp; 1 risk-free asset in a portfolio:</a:t>
            </a:r>
            <a:endParaRPr sz="1600" b="1">
              <a:latin typeface="Catamaran"/>
              <a:ea typeface="Catamaran"/>
              <a:cs typeface="Catamaran"/>
              <a:sym typeface="Catamaran"/>
            </a:endParaRPr>
          </a:p>
          <a:p>
            <a:pPr marL="457200" lvl="0" indent="-330200" algn="just" rtl="0">
              <a:lnSpc>
                <a:spcPct val="100000"/>
              </a:lnSpc>
              <a:spcBef>
                <a:spcPts val="0"/>
              </a:spcBef>
              <a:spcAft>
                <a:spcPts val="0"/>
              </a:spcAft>
              <a:buSzPts val="1600"/>
              <a:buFont typeface="Catamaran"/>
              <a:buChar char="-"/>
            </a:pPr>
            <a:r>
              <a:rPr lang="es" sz="1600" b="1">
                <a:latin typeface="Catamaran"/>
                <a:ea typeface="Catamaran"/>
                <a:cs typeface="Catamaran"/>
                <a:sym typeface="Catamaran"/>
              </a:rPr>
              <a:t>Investors can use CAL to choose how much to invest in a risk-free asset and risky asset. </a:t>
            </a:r>
            <a:endParaRPr sz="1600" b="1">
              <a:latin typeface="Catamaran"/>
              <a:ea typeface="Catamaran"/>
              <a:cs typeface="Catamaran"/>
              <a:sym typeface="Catamaran"/>
            </a:endParaRPr>
          </a:p>
          <a:p>
            <a:pPr marL="457200" lvl="0" indent="-330200" algn="just" rtl="0">
              <a:lnSpc>
                <a:spcPct val="100000"/>
              </a:lnSpc>
              <a:spcBef>
                <a:spcPts val="0"/>
              </a:spcBef>
              <a:spcAft>
                <a:spcPts val="0"/>
              </a:spcAft>
              <a:buSzPts val="1600"/>
              <a:buFont typeface="Catamaran"/>
              <a:buChar char="-"/>
            </a:pPr>
            <a:r>
              <a:rPr lang="es" sz="1600" b="1">
                <a:latin typeface="Catamaran"/>
                <a:ea typeface="Catamaran"/>
                <a:cs typeface="Catamaran"/>
                <a:sym typeface="Catamaran"/>
              </a:rPr>
              <a:t>Slope represents returns-to-risks ratio (𝝙y/𝝙x)</a:t>
            </a:r>
            <a:endParaRPr sz="1600" b="1">
              <a:latin typeface="Catamaran"/>
              <a:ea typeface="Catamaran"/>
              <a:cs typeface="Catamaran"/>
              <a:sym typeface="Catamaran"/>
            </a:endParaRPr>
          </a:p>
          <a:p>
            <a:pPr marL="0" lvl="0" indent="0" algn="ctr" rtl="0">
              <a:lnSpc>
                <a:spcPct val="100000"/>
              </a:lnSpc>
              <a:spcBef>
                <a:spcPts val="0"/>
              </a:spcBef>
              <a:spcAft>
                <a:spcPts val="0"/>
              </a:spcAft>
              <a:buNone/>
            </a:pPr>
            <a:endParaRPr sz="1600" b="1">
              <a:latin typeface="Catamaran"/>
              <a:ea typeface="Catamaran"/>
              <a:cs typeface="Catamaran"/>
              <a:sym typeface="Catamaran"/>
            </a:endParaRPr>
          </a:p>
          <a:p>
            <a:pPr marL="0" lvl="0" indent="0" algn="just" rtl="0">
              <a:lnSpc>
                <a:spcPct val="100000"/>
              </a:lnSpc>
              <a:spcBef>
                <a:spcPts val="0"/>
              </a:spcBef>
              <a:spcAft>
                <a:spcPts val="0"/>
              </a:spcAft>
              <a:buNone/>
            </a:pPr>
            <a:endParaRPr b="1">
              <a:latin typeface="Catamaran"/>
              <a:ea typeface="Catamaran"/>
              <a:cs typeface="Catamaran"/>
              <a:sym typeface="Catamaran"/>
            </a:endParaRPr>
          </a:p>
        </p:txBody>
      </p:sp>
      <p:grpSp>
        <p:nvGrpSpPr>
          <p:cNvPr id="379" name="Google Shape;379;p50"/>
          <p:cNvGrpSpPr/>
          <p:nvPr/>
        </p:nvGrpSpPr>
        <p:grpSpPr>
          <a:xfrm>
            <a:off x="3145315" y="372888"/>
            <a:ext cx="677992" cy="503798"/>
            <a:chOff x="1278299" y="2439293"/>
            <a:chExt cx="410829" cy="332343"/>
          </a:xfrm>
        </p:grpSpPr>
        <p:sp>
          <p:nvSpPr>
            <p:cNvPr id="380" name="Google Shape;380;p5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8" name="Google Shape;388;p50"/>
          <p:cNvPicPr preferRelativeResize="0"/>
          <p:nvPr/>
        </p:nvPicPr>
        <p:blipFill>
          <a:blip r:embed="rId3">
            <a:alphaModFix/>
          </a:blip>
          <a:stretch>
            <a:fillRect/>
          </a:stretch>
        </p:blipFill>
        <p:spPr>
          <a:xfrm>
            <a:off x="2399475" y="1038775"/>
            <a:ext cx="4205251" cy="2569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1"/>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1"/>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1"/>
          <p:cNvSpPr/>
          <p:nvPr/>
        </p:nvSpPr>
        <p:spPr>
          <a:xfrm>
            <a:off x="720000" y="2895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1"/>
          <p:cNvSpPr txBox="1">
            <a:spLocks noGrp="1"/>
          </p:cNvSpPr>
          <p:nvPr>
            <p:ph type="ctrTitle" idx="2"/>
          </p:nvPr>
        </p:nvSpPr>
        <p:spPr>
          <a:xfrm>
            <a:off x="720000" y="289525"/>
            <a:ext cx="3218100" cy="670500"/>
          </a:xfrm>
          <a:prstGeom prst="rect">
            <a:avLst/>
          </a:prstGeom>
        </p:spPr>
        <p:txBody>
          <a:bodyPr spcFirstLastPara="1" wrap="square" lIns="91425" tIns="91425" rIns="91425" bIns="91425" anchor="b" anchorCtr="0">
            <a:noAutofit/>
          </a:bodyPr>
          <a:lstStyle/>
          <a:p>
            <a:pPr marL="457200" lvl="0" indent="-342900" algn="l" rtl="0">
              <a:spcBef>
                <a:spcPts val="0"/>
              </a:spcBef>
              <a:spcAft>
                <a:spcPts val="0"/>
              </a:spcAft>
              <a:buClr>
                <a:schemeClr val="lt1"/>
              </a:buClr>
              <a:buSzPts val="1800"/>
              <a:buAutoNum type="alphaUcParenBoth"/>
            </a:pPr>
            <a:r>
              <a:rPr lang="es">
                <a:solidFill>
                  <a:schemeClr val="lt1"/>
                </a:solidFill>
              </a:rPr>
              <a:t>Mean-Variance Optimisation</a:t>
            </a:r>
            <a:endParaRPr>
              <a:solidFill>
                <a:schemeClr val="lt1"/>
              </a:solidFill>
            </a:endParaRPr>
          </a:p>
        </p:txBody>
      </p:sp>
      <p:sp>
        <p:nvSpPr>
          <p:cNvPr id="397" name="Google Shape;397;p51"/>
          <p:cNvSpPr txBox="1"/>
          <p:nvPr/>
        </p:nvSpPr>
        <p:spPr>
          <a:xfrm>
            <a:off x="2099950" y="3858175"/>
            <a:ext cx="4978500" cy="9489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sz="1600" b="1" u="sng">
                <a:latin typeface="Catamaran"/>
                <a:ea typeface="Catamaran"/>
                <a:cs typeface="Catamaran"/>
                <a:sym typeface="Catamaran"/>
              </a:rPr>
              <a:t>Key Question to ask:</a:t>
            </a:r>
            <a:endParaRPr sz="1600" b="1" u="sng">
              <a:latin typeface="Catamaran"/>
              <a:ea typeface="Catamaran"/>
              <a:cs typeface="Catamaran"/>
              <a:sym typeface="Catamaran"/>
            </a:endParaRPr>
          </a:p>
          <a:p>
            <a:pPr marL="0" lvl="0" indent="0" algn="ctr" rtl="0">
              <a:lnSpc>
                <a:spcPct val="100000"/>
              </a:lnSpc>
              <a:spcBef>
                <a:spcPts val="0"/>
              </a:spcBef>
              <a:spcAft>
                <a:spcPts val="0"/>
              </a:spcAft>
              <a:buNone/>
            </a:pPr>
            <a:r>
              <a:rPr lang="es" sz="1600" b="1" i="1">
                <a:latin typeface="Catamaran"/>
                <a:ea typeface="Catamaran"/>
                <a:cs typeface="Catamaran"/>
                <a:sym typeface="Catamaran"/>
              </a:rPr>
              <a:t>What if an investor wants to select zero risk-free assets and 50 risky assets? </a:t>
            </a:r>
            <a:endParaRPr sz="1600" b="1" i="1">
              <a:latin typeface="Catamaran"/>
              <a:ea typeface="Catamaran"/>
              <a:cs typeface="Catamaran"/>
              <a:sym typeface="Catamaran"/>
            </a:endParaRPr>
          </a:p>
          <a:p>
            <a:pPr marL="0" lvl="0" indent="0" algn="ctr" rtl="0">
              <a:lnSpc>
                <a:spcPct val="100000"/>
              </a:lnSpc>
              <a:spcBef>
                <a:spcPts val="0"/>
              </a:spcBef>
              <a:spcAft>
                <a:spcPts val="0"/>
              </a:spcAft>
              <a:buNone/>
            </a:pPr>
            <a:endParaRPr sz="1600" b="1">
              <a:latin typeface="Catamaran"/>
              <a:ea typeface="Catamaran"/>
              <a:cs typeface="Catamaran"/>
              <a:sym typeface="Catamaran"/>
            </a:endParaRPr>
          </a:p>
          <a:p>
            <a:pPr marL="0" lvl="0" indent="0" algn="just" rtl="0">
              <a:lnSpc>
                <a:spcPct val="100000"/>
              </a:lnSpc>
              <a:spcBef>
                <a:spcPts val="0"/>
              </a:spcBef>
              <a:spcAft>
                <a:spcPts val="0"/>
              </a:spcAft>
              <a:buNone/>
            </a:pPr>
            <a:endParaRPr b="1">
              <a:latin typeface="Catamaran"/>
              <a:ea typeface="Catamaran"/>
              <a:cs typeface="Catamaran"/>
              <a:sym typeface="Catamaran"/>
            </a:endParaRPr>
          </a:p>
        </p:txBody>
      </p:sp>
      <p:grpSp>
        <p:nvGrpSpPr>
          <p:cNvPr id="398" name="Google Shape;398;p51"/>
          <p:cNvGrpSpPr/>
          <p:nvPr/>
        </p:nvGrpSpPr>
        <p:grpSpPr>
          <a:xfrm>
            <a:off x="3145315" y="372888"/>
            <a:ext cx="677992" cy="503798"/>
            <a:chOff x="1278299" y="2439293"/>
            <a:chExt cx="410829" cy="332343"/>
          </a:xfrm>
        </p:grpSpPr>
        <p:sp>
          <p:nvSpPr>
            <p:cNvPr id="399" name="Google Shape;399;p5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7" name="Google Shape;407;p51"/>
          <p:cNvPicPr preferRelativeResize="0"/>
          <p:nvPr/>
        </p:nvPicPr>
        <p:blipFill>
          <a:blip r:embed="rId3">
            <a:alphaModFix/>
          </a:blip>
          <a:stretch>
            <a:fillRect/>
          </a:stretch>
        </p:blipFill>
        <p:spPr>
          <a:xfrm>
            <a:off x="2099962" y="1015550"/>
            <a:ext cx="4561614" cy="278708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2"/>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2"/>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2"/>
          <p:cNvSpPr/>
          <p:nvPr/>
        </p:nvSpPr>
        <p:spPr>
          <a:xfrm>
            <a:off x="720000" y="2895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2"/>
          <p:cNvSpPr txBox="1">
            <a:spLocks noGrp="1"/>
          </p:cNvSpPr>
          <p:nvPr>
            <p:ph type="ctrTitle" idx="2"/>
          </p:nvPr>
        </p:nvSpPr>
        <p:spPr>
          <a:xfrm>
            <a:off x="720000" y="289525"/>
            <a:ext cx="3218100" cy="670500"/>
          </a:xfrm>
          <a:prstGeom prst="rect">
            <a:avLst/>
          </a:prstGeom>
        </p:spPr>
        <p:txBody>
          <a:bodyPr spcFirstLastPara="1" wrap="square" lIns="91425" tIns="91425" rIns="91425" bIns="91425" anchor="b" anchorCtr="0">
            <a:noAutofit/>
          </a:bodyPr>
          <a:lstStyle/>
          <a:p>
            <a:pPr marL="457200" lvl="0" indent="-342900" algn="l" rtl="0">
              <a:spcBef>
                <a:spcPts val="0"/>
              </a:spcBef>
              <a:spcAft>
                <a:spcPts val="0"/>
              </a:spcAft>
              <a:buClr>
                <a:schemeClr val="lt1"/>
              </a:buClr>
              <a:buSzPts val="1800"/>
              <a:buAutoNum type="alphaUcParenBoth"/>
            </a:pPr>
            <a:r>
              <a:rPr lang="es">
                <a:solidFill>
                  <a:schemeClr val="lt1"/>
                </a:solidFill>
              </a:rPr>
              <a:t>Mean-Variance Optimisation</a:t>
            </a:r>
            <a:endParaRPr>
              <a:solidFill>
                <a:schemeClr val="lt1"/>
              </a:solidFill>
            </a:endParaRPr>
          </a:p>
        </p:txBody>
      </p:sp>
      <p:grpSp>
        <p:nvGrpSpPr>
          <p:cNvPr id="416" name="Google Shape;416;p52"/>
          <p:cNvGrpSpPr/>
          <p:nvPr/>
        </p:nvGrpSpPr>
        <p:grpSpPr>
          <a:xfrm>
            <a:off x="3145315" y="372888"/>
            <a:ext cx="677992" cy="503798"/>
            <a:chOff x="1278299" y="2439293"/>
            <a:chExt cx="410829" cy="332343"/>
          </a:xfrm>
        </p:grpSpPr>
        <p:sp>
          <p:nvSpPr>
            <p:cNvPr id="417" name="Google Shape;417;p5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 name="Google Shape;425;p52"/>
          <p:cNvSpPr txBox="1">
            <a:spLocks noGrp="1"/>
          </p:cNvSpPr>
          <p:nvPr>
            <p:ph type="subTitle" idx="1"/>
          </p:nvPr>
        </p:nvSpPr>
        <p:spPr>
          <a:xfrm>
            <a:off x="1455175" y="972375"/>
            <a:ext cx="6273900" cy="953400"/>
          </a:xfrm>
          <a:prstGeom prst="rect">
            <a:avLst/>
          </a:prstGeom>
        </p:spPr>
        <p:txBody>
          <a:bodyPr spcFirstLastPara="1" wrap="square" lIns="91425" tIns="91425" rIns="91425" bIns="91425" anchor="t" anchorCtr="0">
            <a:noAutofit/>
          </a:bodyPr>
          <a:lstStyle/>
          <a:p>
            <a:pPr marL="457200" lvl="0" indent="-330200" algn="just" rtl="0">
              <a:lnSpc>
                <a:spcPct val="100000"/>
              </a:lnSpc>
              <a:spcBef>
                <a:spcPts val="0"/>
              </a:spcBef>
              <a:spcAft>
                <a:spcPts val="0"/>
              </a:spcAft>
              <a:buClr>
                <a:srgbClr val="000000"/>
              </a:buClr>
              <a:buSzPts val="1600"/>
              <a:buChar char="●"/>
            </a:pPr>
            <a:r>
              <a:rPr lang="es" sz="1600">
                <a:solidFill>
                  <a:srgbClr val="000000"/>
                </a:solidFill>
              </a:rPr>
              <a:t>Consider generating 10,000 portfolios by random selection, each portfolio will contain a different set of weights for the assets.   </a:t>
            </a:r>
            <a:endParaRPr sz="1600">
              <a:solidFill>
                <a:srgbClr val="000000"/>
              </a:solidFill>
            </a:endParaRPr>
          </a:p>
          <a:p>
            <a:pPr marL="457200" lvl="0" indent="-330200" algn="just" rtl="0">
              <a:lnSpc>
                <a:spcPct val="100000"/>
              </a:lnSpc>
              <a:spcBef>
                <a:spcPts val="0"/>
              </a:spcBef>
              <a:spcAft>
                <a:spcPts val="0"/>
              </a:spcAft>
              <a:buClr>
                <a:srgbClr val="000000"/>
              </a:buClr>
              <a:buSzPts val="1600"/>
              <a:buChar char="●"/>
            </a:pPr>
            <a:r>
              <a:rPr lang="es" sz="1600">
                <a:solidFill>
                  <a:srgbClr val="000000"/>
                </a:solidFill>
              </a:rPr>
              <a:t>The above when plotted will look like this: </a:t>
            </a:r>
            <a:endParaRPr sz="1600">
              <a:solidFill>
                <a:srgbClr val="000000"/>
              </a:solidFill>
            </a:endParaRPr>
          </a:p>
          <a:p>
            <a:pPr marL="0" lvl="0" indent="0" algn="just" rtl="0">
              <a:lnSpc>
                <a:spcPct val="100000"/>
              </a:lnSpc>
              <a:spcBef>
                <a:spcPts val="0"/>
              </a:spcBef>
              <a:spcAft>
                <a:spcPts val="0"/>
              </a:spcAft>
              <a:buNone/>
            </a:pPr>
            <a:endParaRPr sz="1400" b="1">
              <a:solidFill>
                <a:srgbClr val="000000"/>
              </a:solidFill>
            </a:endParaRPr>
          </a:p>
          <a:p>
            <a:pPr marL="0" lvl="0" indent="0" algn="just" rtl="0">
              <a:lnSpc>
                <a:spcPct val="100000"/>
              </a:lnSpc>
              <a:spcBef>
                <a:spcPts val="0"/>
              </a:spcBef>
              <a:spcAft>
                <a:spcPts val="0"/>
              </a:spcAft>
              <a:buNone/>
            </a:pPr>
            <a:endParaRPr sz="1400" b="1">
              <a:solidFill>
                <a:srgbClr val="000000"/>
              </a:solidFill>
            </a:endParaRPr>
          </a:p>
          <a:p>
            <a:pPr marL="457200" lvl="0" indent="0" algn="just" rtl="0">
              <a:lnSpc>
                <a:spcPct val="100000"/>
              </a:lnSpc>
              <a:spcBef>
                <a:spcPts val="0"/>
              </a:spcBef>
              <a:spcAft>
                <a:spcPts val="0"/>
              </a:spcAft>
              <a:buNone/>
            </a:pPr>
            <a:endParaRPr sz="1400"/>
          </a:p>
          <a:p>
            <a:pPr marL="0" lvl="0" indent="0" algn="l" rtl="0">
              <a:lnSpc>
                <a:spcPct val="100000"/>
              </a:lnSpc>
              <a:spcBef>
                <a:spcPts val="0"/>
              </a:spcBef>
              <a:spcAft>
                <a:spcPts val="0"/>
              </a:spcAft>
              <a:buNone/>
            </a:pPr>
            <a:endParaRPr sz="1400">
              <a:solidFill>
                <a:srgbClr val="000000"/>
              </a:solidFill>
            </a:endParaRPr>
          </a:p>
        </p:txBody>
      </p:sp>
      <p:pic>
        <p:nvPicPr>
          <p:cNvPr id="426" name="Google Shape;426;p52"/>
          <p:cNvPicPr preferRelativeResize="0"/>
          <p:nvPr/>
        </p:nvPicPr>
        <p:blipFill>
          <a:blip r:embed="rId3">
            <a:alphaModFix/>
          </a:blip>
          <a:stretch>
            <a:fillRect/>
          </a:stretch>
        </p:blipFill>
        <p:spPr>
          <a:xfrm>
            <a:off x="2876025" y="2014333"/>
            <a:ext cx="3279800" cy="262841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53"/>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3"/>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3"/>
          <p:cNvSpPr/>
          <p:nvPr/>
        </p:nvSpPr>
        <p:spPr>
          <a:xfrm>
            <a:off x="720000" y="2895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3"/>
          <p:cNvSpPr txBox="1">
            <a:spLocks noGrp="1"/>
          </p:cNvSpPr>
          <p:nvPr>
            <p:ph type="ctrTitle" idx="2"/>
          </p:nvPr>
        </p:nvSpPr>
        <p:spPr>
          <a:xfrm>
            <a:off x="720000" y="289525"/>
            <a:ext cx="3218100" cy="670500"/>
          </a:xfrm>
          <a:prstGeom prst="rect">
            <a:avLst/>
          </a:prstGeom>
        </p:spPr>
        <p:txBody>
          <a:bodyPr spcFirstLastPara="1" wrap="square" lIns="91425" tIns="91425" rIns="91425" bIns="91425" anchor="b" anchorCtr="0">
            <a:noAutofit/>
          </a:bodyPr>
          <a:lstStyle/>
          <a:p>
            <a:pPr marL="457200" lvl="0" indent="-342900" algn="l" rtl="0">
              <a:spcBef>
                <a:spcPts val="0"/>
              </a:spcBef>
              <a:spcAft>
                <a:spcPts val="0"/>
              </a:spcAft>
              <a:buClr>
                <a:schemeClr val="lt1"/>
              </a:buClr>
              <a:buSzPts val="1800"/>
              <a:buAutoNum type="alphaUcParenBoth"/>
            </a:pPr>
            <a:r>
              <a:rPr lang="es">
                <a:solidFill>
                  <a:schemeClr val="lt1"/>
                </a:solidFill>
              </a:rPr>
              <a:t>Mean-Variance Optimisation</a:t>
            </a:r>
            <a:endParaRPr>
              <a:solidFill>
                <a:schemeClr val="lt1"/>
              </a:solidFill>
            </a:endParaRPr>
          </a:p>
        </p:txBody>
      </p:sp>
      <p:grpSp>
        <p:nvGrpSpPr>
          <p:cNvPr id="435" name="Google Shape;435;p53"/>
          <p:cNvGrpSpPr/>
          <p:nvPr/>
        </p:nvGrpSpPr>
        <p:grpSpPr>
          <a:xfrm>
            <a:off x="3145315" y="372888"/>
            <a:ext cx="677992" cy="503798"/>
            <a:chOff x="1278299" y="2439293"/>
            <a:chExt cx="410829" cy="332343"/>
          </a:xfrm>
        </p:grpSpPr>
        <p:sp>
          <p:nvSpPr>
            <p:cNvPr id="436" name="Google Shape;436;p5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 name="Google Shape;444;p53"/>
          <p:cNvSpPr txBox="1"/>
          <p:nvPr/>
        </p:nvSpPr>
        <p:spPr>
          <a:xfrm>
            <a:off x="2065500" y="3688775"/>
            <a:ext cx="5013000" cy="12300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sz="1600" b="1">
                <a:latin typeface="Catamaran"/>
                <a:ea typeface="Catamaran"/>
                <a:cs typeface="Catamaran"/>
                <a:sym typeface="Catamaran"/>
              </a:rPr>
              <a:t>Key Takeaway:</a:t>
            </a:r>
            <a:endParaRPr sz="1600" b="1">
              <a:latin typeface="Catamaran"/>
              <a:ea typeface="Catamaran"/>
              <a:cs typeface="Catamaran"/>
              <a:sym typeface="Catamaran"/>
            </a:endParaRPr>
          </a:p>
          <a:p>
            <a:pPr marL="0" lvl="0" indent="0" algn="just" rtl="0">
              <a:lnSpc>
                <a:spcPct val="100000"/>
              </a:lnSpc>
              <a:spcBef>
                <a:spcPts val="0"/>
              </a:spcBef>
              <a:spcAft>
                <a:spcPts val="0"/>
              </a:spcAft>
              <a:buNone/>
            </a:pPr>
            <a:r>
              <a:rPr lang="es" sz="1600">
                <a:latin typeface="Catamaran"/>
                <a:ea typeface="Catamaran"/>
                <a:cs typeface="Catamaran"/>
                <a:sym typeface="Catamaran"/>
              </a:rPr>
              <a:t>We can simply choose the</a:t>
            </a:r>
            <a:r>
              <a:rPr lang="es" sz="1600" b="1">
                <a:latin typeface="Catamaran"/>
                <a:ea typeface="Catamaran"/>
                <a:cs typeface="Catamaran"/>
                <a:sym typeface="Catamaran"/>
              </a:rPr>
              <a:t> set of stocks that are on the blue line </a:t>
            </a:r>
            <a:r>
              <a:rPr lang="es" sz="1600">
                <a:latin typeface="Catamaran"/>
                <a:ea typeface="Catamaran"/>
                <a:cs typeface="Catamaran"/>
                <a:sym typeface="Catamaran"/>
              </a:rPr>
              <a:t>as they offer the best expected returns based on the specific risk level,</a:t>
            </a:r>
            <a:r>
              <a:rPr lang="es" sz="1600" b="1">
                <a:latin typeface="Catamaran"/>
                <a:ea typeface="Catamaran"/>
                <a:cs typeface="Catamaran"/>
                <a:sym typeface="Catamaran"/>
              </a:rPr>
              <a:t> </a:t>
            </a:r>
            <a:r>
              <a:rPr lang="es" sz="1600">
                <a:latin typeface="Catamaran"/>
                <a:ea typeface="Catamaran"/>
                <a:cs typeface="Catamaran"/>
                <a:sym typeface="Catamaran"/>
              </a:rPr>
              <a:t>compared to others. </a:t>
            </a:r>
            <a:endParaRPr sz="1600">
              <a:latin typeface="Catamaran"/>
              <a:ea typeface="Catamaran"/>
              <a:cs typeface="Catamaran"/>
              <a:sym typeface="Catamaran"/>
            </a:endParaRPr>
          </a:p>
        </p:txBody>
      </p:sp>
      <p:pic>
        <p:nvPicPr>
          <p:cNvPr id="445" name="Google Shape;445;p53"/>
          <p:cNvPicPr preferRelativeResize="0"/>
          <p:nvPr/>
        </p:nvPicPr>
        <p:blipFill>
          <a:blip r:embed="rId3">
            <a:alphaModFix/>
          </a:blip>
          <a:stretch>
            <a:fillRect/>
          </a:stretch>
        </p:blipFill>
        <p:spPr>
          <a:xfrm>
            <a:off x="3007200" y="1070375"/>
            <a:ext cx="3129600" cy="2508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14"/>
        <p:cNvGrpSpPr/>
        <p:nvPr/>
      </p:nvGrpSpPr>
      <p:grpSpPr>
        <a:xfrm>
          <a:off x="0" y="0"/>
          <a:ext cx="0" cy="0"/>
          <a:chOff x="0" y="0"/>
          <a:chExt cx="0" cy="0"/>
        </a:xfrm>
      </p:grpSpPr>
      <p:sp>
        <p:nvSpPr>
          <p:cNvPr id="215" name="Google Shape;215;p37"/>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400"/>
              <a:t>TABLE OF CONTENTS</a:t>
            </a:r>
            <a:endParaRPr sz="2400"/>
          </a:p>
        </p:txBody>
      </p:sp>
      <p:sp>
        <p:nvSpPr>
          <p:cNvPr id="216" name="Google Shape;216;p37"/>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7"/>
          <p:cNvSpPr txBox="1">
            <a:spLocks noGrp="1"/>
          </p:cNvSpPr>
          <p:nvPr>
            <p:ph type="subTitle" idx="7"/>
          </p:nvPr>
        </p:nvSpPr>
        <p:spPr>
          <a:xfrm>
            <a:off x="3351156" y="2673494"/>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Comparison to Benchmark</a:t>
            </a:r>
            <a:endParaRPr/>
          </a:p>
          <a:p>
            <a:pPr marL="0" lvl="0" indent="0" algn="l" rtl="0">
              <a:spcBef>
                <a:spcPts val="0"/>
              </a:spcBef>
              <a:spcAft>
                <a:spcPts val="0"/>
              </a:spcAft>
              <a:buNone/>
            </a:pPr>
            <a:r>
              <a:rPr lang="es"/>
              <a:t>Limitations</a:t>
            </a:r>
            <a:endParaRPr/>
          </a:p>
        </p:txBody>
      </p:sp>
      <p:sp>
        <p:nvSpPr>
          <p:cNvPr id="218" name="Google Shape;218;p37"/>
          <p:cNvSpPr txBox="1">
            <a:spLocks noGrp="1"/>
          </p:cNvSpPr>
          <p:nvPr>
            <p:ph type="ctrTitle" idx="6"/>
          </p:nvPr>
        </p:nvSpPr>
        <p:spPr>
          <a:xfrm>
            <a:off x="3351158" y="225939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RESULTS</a:t>
            </a:r>
            <a:endParaRPr/>
          </a:p>
        </p:txBody>
      </p:sp>
      <p:sp>
        <p:nvSpPr>
          <p:cNvPr id="219" name="Google Shape;219;p37"/>
          <p:cNvSpPr txBox="1">
            <a:spLocks noGrp="1"/>
          </p:cNvSpPr>
          <p:nvPr>
            <p:ph type="title" idx="8"/>
          </p:nvPr>
        </p:nvSpPr>
        <p:spPr>
          <a:xfrm>
            <a:off x="1946166" y="2597960"/>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03</a:t>
            </a:r>
            <a:endParaRPr>
              <a:solidFill>
                <a:schemeClr val="lt1"/>
              </a:solidFill>
            </a:endParaRPr>
          </a:p>
        </p:txBody>
      </p:sp>
      <p:sp>
        <p:nvSpPr>
          <p:cNvPr id="220" name="Google Shape;220;p37"/>
          <p:cNvSpPr txBox="1">
            <a:spLocks noGrp="1"/>
          </p:cNvSpPr>
          <p:nvPr>
            <p:ph type="ctrTitle"/>
          </p:nvPr>
        </p:nvSpPr>
        <p:spPr>
          <a:xfrm>
            <a:off x="3333689" y="43337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SIGNALS USED</a:t>
            </a:r>
            <a:endParaRPr/>
          </a:p>
        </p:txBody>
      </p:sp>
      <p:sp>
        <p:nvSpPr>
          <p:cNvPr id="221" name="Google Shape;221;p37"/>
          <p:cNvSpPr txBox="1">
            <a:spLocks noGrp="1"/>
          </p:cNvSpPr>
          <p:nvPr>
            <p:ph type="subTitle" idx="1"/>
          </p:nvPr>
        </p:nvSpPr>
        <p:spPr>
          <a:xfrm>
            <a:off x="3333687" y="848422"/>
            <a:ext cx="3018900" cy="6933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Gross Profit Margin</a:t>
            </a:r>
            <a:endParaRPr dirty="0"/>
          </a:p>
          <a:p>
            <a:pPr marL="0" lvl="0" indent="0" algn="l" rtl="0">
              <a:spcBef>
                <a:spcPts val="0"/>
              </a:spcBef>
              <a:spcAft>
                <a:spcPts val="0"/>
              </a:spcAft>
              <a:buNone/>
            </a:pPr>
            <a:r>
              <a:rPr lang="es" dirty="0"/>
              <a:t>Size Factor and Value (Book-to Market) Factors</a:t>
            </a:r>
            <a:endParaRPr dirty="0"/>
          </a:p>
          <a:p>
            <a:pPr marL="0" lvl="0" indent="0" algn="l" rtl="0">
              <a:spcBef>
                <a:spcPts val="0"/>
              </a:spcBef>
              <a:spcAft>
                <a:spcPts val="0"/>
              </a:spcAft>
              <a:buNone/>
            </a:pPr>
            <a:r>
              <a:rPr lang="es" dirty="0"/>
              <a:t>F-Score</a:t>
            </a:r>
          </a:p>
          <a:p>
            <a:pPr marL="0" lvl="0" indent="0" algn="l" rtl="0">
              <a:spcBef>
                <a:spcPts val="0"/>
              </a:spcBef>
              <a:spcAft>
                <a:spcPts val="0"/>
              </a:spcAft>
              <a:buNone/>
            </a:pPr>
            <a:r>
              <a:rPr lang="es" dirty="0"/>
              <a:t>Year-by-year Regression on signals chosen</a:t>
            </a:r>
            <a:endParaRPr dirty="0"/>
          </a:p>
        </p:txBody>
      </p:sp>
      <p:sp>
        <p:nvSpPr>
          <p:cNvPr id="222" name="Google Shape;222;p37"/>
          <p:cNvSpPr txBox="1">
            <a:spLocks noGrp="1"/>
          </p:cNvSpPr>
          <p:nvPr>
            <p:ph type="title" idx="2"/>
          </p:nvPr>
        </p:nvSpPr>
        <p:spPr>
          <a:xfrm>
            <a:off x="1932794" y="700010"/>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chemeClr val="lt1"/>
                </a:solidFill>
              </a:rPr>
              <a:t>01</a:t>
            </a:r>
            <a:endParaRPr dirty="0">
              <a:solidFill>
                <a:schemeClr val="lt1"/>
              </a:solidFill>
            </a:endParaRPr>
          </a:p>
        </p:txBody>
      </p:sp>
      <p:sp>
        <p:nvSpPr>
          <p:cNvPr id="223" name="Google Shape;223;p37"/>
          <p:cNvSpPr txBox="1">
            <a:spLocks noGrp="1"/>
          </p:cNvSpPr>
          <p:nvPr>
            <p:ph type="ctrTitle" idx="3"/>
          </p:nvPr>
        </p:nvSpPr>
        <p:spPr>
          <a:xfrm>
            <a:off x="3335051" y="142258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METHODOLOGY</a:t>
            </a:r>
            <a:endParaRPr/>
          </a:p>
        </p:txBody>
      </p:sp>
      <p:sp>
        <p:nvSpPr>
          <p:cNvPr id="224" name="Google Shape;224;p37"/>
          <p:cNvSpPr txBox="1">
            <a:spLocks noGrp="1"/>
          </p:cNvSpPr>
          <p:nvPr>
            <p:ph type="title" idx="5"/>
          </p:nvPr>
        </p:nvSpPr>
        <p:spPr>
          <a:xfrm>
            <a:off x="1932794" y="1687085"/>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02</a:t>
            </a:r>
            <a:endParaRPr>
              <a:solidFill>
                <a:schemeClr val="lt1"/>
              </a:solidFill>
            </a:endParaRPr>
          </a:p>
        </p:txBody>
      </p:sp>
      <p:sp>
        <p:nvSpPr>
          <p:cNvPr id="225" name="Google Shape;225;p37"/>
          <p:cNvSpPr txBox="1">
            <a:spLocks noGrp="1"/>
          </p:cNvSpPr>
          <p:nvPr>
            <p:ph type="ctrTitle" idx="13"/>
          </p:nvPr>
        </p:nvSpPr>
        <p:spPr>
          <a:xfrm>
            <a:off x="3347059" y="3321428"/>
            <a:ext cx="3225001"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FUTURE IMPROVEMENTS/RECOMMENDATIONS</a:t>
            </a:r>
            <a:endParaRPr dirty="0"/>
          </a:p>
        </p:txBody>
      </p:sp>
      <p:sp>
        <p:nvSpPr>
          <p:cNvPr id="226" name="Google Shape;226;p37"/>
          <p:cNvSpPr txBox="1">
            <a:spLocks noGrp="1"/>
          </p:cNvSpPr>
          <p:nvPr>
            <p:ph type="subTitle" idx="14"/>
          </p:nvPr>
        </p:nvSpPr>
        <p:spPr>
          <a:xfrm>
            <a:off x="3351156" y="3814631"/>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Sentiment Analysis</a:t>
            </a:r>
            <a:endParaRPr dirty="0"/>
          </a:p>
        </p:txBody>
      </p:sp>
      <p:sp>
        <p:nvSpPr>
          <p:cNvPr id="227" name="Google Shape;227;p37"/>
          <p:cNvSpPr txBox="1">
            <a:spLocks noGrp="1"/>
          </p:cNvSpPr>
          <p:nvPr>
            <p:ph type="title" idx="15"/>
          </p:nvPr>
        </p:nvSpPr>
        <p:spPr>
          <a:xfrm>
            <a:off x="1946166" y="3356435"/>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chemeClr val="lt1"/>
                </a:solidFill>
              </a:rPr>
              <a:t>04</a:t>
            </a:r>
            <a:endParaRPr dirty="0">
              <a:solidFill>
                <a:schemeClr val="lt1"/>
              </a:solidFill>
            </a:endParaRPr>
          </a:p>
        </p:txBody>
      </p:sp>
      <p:sp>
        <p:nvSpPr>
          <p:cNvPr id="228" name="Google Shape;228;p37"/>
          <p:cNvSpPr txBox="1">
            <a:spLocks noGrp="1"/>
          </p:cNvSpPr>
          <p:nvPr>
            <p:ph type="subTitle" idx="4"/>
          </p:nvPr>
        </p:nvSpPr>
        <p:spPr>
          <a:xfrm>
            <a:off x="3335046" y="1837156"/>
            <a:ext cx="19767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Portfolio Optimisation</a:t>
            </a:r>
            <a:endParaRPr/>
          </a:p>
          <a:p>
            <a:pPr marL="0" lvl="0" indent="0" algn="l" rtl="0">
              <a:spcBef>
                <a:spcPts val="0"/>
              </a:spcBef>
              <a:spcAft>
                <a:spcPts val="0"/>
              </a:spcAft>
              <a:buNone/>
            </a:pPr>
            <a:r>
              <a:rPr lang="es"/>
              <a:t>Backtesting</a:t>
            </a:r>
            <a:endParaRPr/>
          </a:p>
        </p:txBody>
      </p:sp>
      <p:sp>
        <p:nvSpPr>
          <p:cNvPr id="16" name="Google Shape;227;p37">
            <a:extLst>
              <a:ext uri="{FF2B5EF4-FFF2-40B4-BE49-F238E27FC236}">
                <a16:creationId xmlns:a16="http://schemas.microsoft.com/office/drawing/2014/main" id="{6780BBFE-1074-47A2-BD81-33DC992FA6AA}"/>
              </a:ext>
            </a:extLst>
          </p:cNvPr>
          <p:cNvSpPr txBox="1">
            <a:spLocks/>
          </p:cNvSpPr>
          <p:nvPr/>
        </p:nvSpPr>
        <p:spPr>
          <a:xfrm>
            <a:off x="1932794" y="4110106"/>
            <a:ext cx="15735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Livvic"/>
              <a:buNone/>
              <a:defRPr sz="4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dirty="0">
                <a:solidFill>
                  <a:schemeClr val="lt1"/>
                </a:solidFill>
              </a:rPr>
              <a:t>05</a:t>
            </a:r>
          </a:p>
        </p:txBody>
      </p:sp>
      <p:sp>
        <p:nvSpPr>
          <p:cNvPr id="18" name="Google Shape;225;p37">
            <a:extLst>
              <a:ext uri="{FF2B5EF4-FFF2-40B4-BE49-F238E27FC236}">
                <a16:creationId xmlns:a16="http://schemas.microsoft.com/office/drawing/2014/main" id="{59B67E47-FA41-445F-B6F4-539D52FB146E}"/>
              </a:ext>
            </a:extLst>
          </p:cNvPr>
          <p:cNvSpPr txBox="1">
            <a:spLocks/>
          </p:cNvSpPr>
          <p:nvPr/>
        </p:nvSpPr>
        <p:spPr>
          <a:xfrm>
            <a:off x="3230636" y="4122706"/>
            <a:ext cx="3225001"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Livvic"/>
              <a:buNone/>
              <a:defRPr sz="12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1200"/>
              <a:buFont typeface="Livvic"/>
              <a:buNone/>
              <a:defRPr sz="12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1200"/>
              <a:buFont typeface="Livvic"/>
              <a:buNone/>
              <a:defRPr sz="12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1200"/>
              <a:buFont typeface="Livvic"/>
              <a:buNone/>
              <a:defRPr sz="12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1200"/>
              <a:buFont typeface="Livvic"/>
              <a:buNone/>
              <a:defRPr sz="12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1200"/>
              <a:buFont typeface="Livvic"/>
              <a:buNone/>
              <a:defRPr sz="12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1200"/>
              <a:buFont typeface="Livvic"/>
              <a:buNone/>
              <a:defRPr sz="12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1200"/>
              <a:buFont typeface="Livvic"/>
              <a:buNone/>
              <a:defRPr sz="12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1200"/>
              <a:buFont typeface="Livvic"/>
              <a:buNone/>
              <a:defRPr sz="1200" b="1" i="0" u="none" strike="noStrike" cap="none">
                <a:solidFill>
                  <a:schemeClr val="dk1"/>
                </a:solidFill>
                <a:latin typeface="Livvic"/>
                <a:ea typeface="Livvic"/>
                <a:cs typeface="Livvic"/>
                <a:sym typeface="Livvic"/>
              </a:defRPr>
            </a:lvl9pPr>
          </a:lstStyle>
          <a:p>
            <a:r>
              <a:rPr lang="en-US" dirty="0"/>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4"/>
          <p:cNvSpPr/>
          <p:nvPr/>
        </p:nvSpPr>
        <p:spPr>
          <a:xfrm>
            <a:off x="7811300" y="800475"/>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4"/>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4"/>
          <p:cNvSpPr/>
          <p:nvPr/>
        </p:nvSpPr>
        <p:spPr>
          <a:xfrm>
            <a:off x="720000" y="2133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4"/>
          <p:cNvSpPr txBox="1">
            <a:spLocks noGrp="1"/>
          </p:cNvSpPr>
          <p:nvPr>
            <p:ph type="subTitle" idx="1"/>
          </p:nvPr>
        </p:nvSpPr>
        <p:spPr>
          <a:xfrm>
            <a:off x="1443550" y="960025"/>
            <a:ext cx="6253800" cy="733800"/>
          </a:xfrm>
          <a:prstGeom prst="rect">
            <a:avLst/>
          </a:prstGeom>
        </p:spPr>
        <p:txBody>
          <a:bodyPr spcFirstLastPara="1" wrap="square" lIns="91425" tIns="91425" rIns="91425" bIns="91425" anchor="t" anchorCtr="0">
            <a:noAutofit/>
          </a:bodyPr>
          <a:lstStyle/>
          <a:p>
            <a:pPr marL="457200" lvl="0" indent="-330200" algn="just" rtl="0">
              <a:lnSpc>
                <a:spcPct val="100000"/>
              </a:lnSpc>
              <a:spcBef>
                <a:spcPts val="0"/>
              </a:spcBef>
              <a:spcAft>
                <a:spcPts val="0"/>
              </a:spcAft>
              <a:buClr>
                <a:srgbClr val="000000"/>
              </a:buClr>
              <a:buSzPts val="1600"/>
              <a:buChar char="●"/>
            </a:pPr>
            <a:r>
              <a:rPr lang="es" sz="1600">
                <a:solidFill>
                  <a:srgbClr val="000000"/>
                </a:solidFill>
              </a:rPr>
              <a:t>For every set of stocks selected based on our signals, we plotted yearly mean-variance graph: </a:t>
            </a:r>
            <a:endParaRPr sz="1600"/>
          </a:p>
          <a:p>
            <a:pPr marL="0" lvl="0" indent="0" algn="l" rtl="0">
              <a:lnSpc>
                <a:spcPct val="100000"/>
              </a:lnSpc>
              <a:spcBef>
                <a:spcPts val="0"/>
              </a:spcBef>
              <a:spcAft>
                <a:spcPts val="0"/>
              </a:spcAft>
              <a:buNone/>
            </a:pPr>
            <a:endParaRPr sz="1600">
              <a:solidFill>
                <a:srgbClr val="000000"/>
              </a:solidFill>
            </a:endParaRPr>
          </a:p>
        </p:txBody>
      </p:sp>
      <p:sp>
        <p:nvSpPr>
          <p:cNvPr id="454" name="Google Shape;454;p54"/>
          <p:cNvSpPr txBox="1">
            <a:spLocks noGrp="1"/>
          </p:cNvSpPr>
          <p:nvPr>
            <p:ph type="ctrTitle" idx="2"/>
          </p:nvPr>
        </p:nvSpPr>
        <p:spPr>
          <a:xfrm>
            <a:off x="720000" y="213325"/>
            <a:ext cx="3218100" cy="670500"/>
          </a:xfrm>
          <a:prstGeom prst="rect">
            <a:avLst/>
          </a:prstGeom>
        </p:spPr>
        <p:txBody>
          <a:bodyPr spcFirstLastPara="1" wrap="square" lIns="91425" tIns="91425" rIns="91425" bIns="91425" anchor="b" anchorCtr="0">
            <a:noAutofit/>
          </a:bodyPr>
          <a:lstStyle/>
          <a:p>
            <a:pPr marL="457200" lvl="0" indent="-342900" algn="l" rtl="0">
              <a:spcBef>
                <a:spcPts val="0"/>
              </a:spcBef>
              <a:spcAft>
                <a:spcPts val="0"/>
              </a:spcAft>
              <a:buClr>
                <a:schemeClr val="lt1"/>
              </a:buClr>
              <a:buSzPts val="1800"/>
              <a:buAutoNum type="alphaUcParenBoth"/>
            </a:pPr>
            <a:r>
              <a:rPr lang="es">
                <a:solidFill>
                  <a:schemeClr val="lt1"/>
                </a:solidFill>
              </a:rPr>
              <a:t>Mean-Variance Optimisation</a:t>
            </a:r>
            <a:endParaRPr>
              <a:solidFill>
                <a:schemeClr val="lt1"/>
              </a:solidFill>
            </a:endParaRPr>
          </a:p>
        </p:txBody>
      </p:sp>
      <p:grpSp>
        <p:nvGrpSpPr>
          <p:cNvPr id="455" name="Google Shape;455;p54"/>
          <p:cNvGrpSpPr/>
          <p:nvPr/>
        </p:nvGrpSpPr>
        <p:grpSpPr>
          <a:xfrm>
            <a:off x="3145315" y="296688"/>
            <a:ext cx="677992" cy="503798"/>
            <a:chOff x="1278299" y="2439293"/>
            <a:chExt cx="410829" cy="332343"/>
          </a:xfrm>
        </p:grpSpPr>
        <p:sp>
          <p:nvSpPr>
            <p:cNvPr id="456" name="Google Shape;456;p5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64" name="Google Shape;464;p54"/>
          <p:cNvPicPr preferRelativeResize="0"/>
          <p:nvPr/>
        </p:nvPicPr>
        <p:blipFill>
          <a:blip r:embed="rId3">
            <a:alphaModFix/>
          </a:blip>
          <a:stretch>
            <a:fillRect/>
          </a:stretch>
        </p:blipFill>
        <p:spPr>
          <a:xfrm>
            <a:off x="2360400" y="1748450"/>
            <a:ext cx="2307349" cy="1552227"/>
          </a:xfrm>
          <a:prstGeom prst="rect">
            <a:avLst/>
          </a:prstGeom>
          <a:noFill/>
          <a:ln>
            <a:noFill/>
          </a:ln>
        </p:spPr>
      </p:pic>
      <p:sp>
        <p:nvSpPr>
          <p:cNvPr id="465" name="Google Shape;465;p54"/>
          <p:cNvSpPr txBox="1"/>
          <p:nvPr/>
        </p:nvSpPr>
        <p:spPr>
          <a:xfrm>
            <a:off x="2632425" y="1490625"/>
            <a:ext cx="1425300" cy="26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u="sng">
                <a:latin typeface="Catamaran"/>
                <a:ea typeface="Catamaran"/>
                <a:cs typeface="Catamaran"/>
                <a:sym typeface="Catamaran"/>
              </a:rPr>
              <a:t>Jun ‘05 - Jun ‘06</a:t>
            </a:r>
            <a:endParaRPr u="sng">
              <a:latin typeface="Catamaran"/>
              <a:ea typeface="Catamaran"/>
              <a:cs typeface="Catamaran"/>
              <a:sym typeface="Catamaran"/>
            </a:endParaRPr>
          </a:p>
        </p:txBody>
      </p:sp>
      <p:sp>
        <p:nvSpPr>
          <p:cNvPr id="466" name="Google Shape;466;p54"/>
          <p:cNvSpPr txBox="1"/>
          <p:nvPr/>
        </p:nvSpPr>
        <p:spPr>
          <a:xfrm>
            <a:off x="5086275" y="1465225"/>
            <a:ext cx="1425300" cy="26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u="sng">
                <a:latin typeface="Catamaran"/>
                <a:ea typeface="Catamaran"/>
                <a:cs typeface="Catamaran"/>
                <a:sym typeface="Catamaran"/>
              </a:rPr>
              <a:t>Jun ‘06 - Jun ‘07</a:t>
            </a:r>
            <a:endParaRPr u="sng">
              <a:latin typeface="Catamaran"/>
              <a:ea typeface="Catamaran"/>
              <a:cs typeface="Catamaran"/>
              <a:sym typeface="Catamaran"/>
            </a:endParaRPr>
          </a:p>
        </p:txBody>
      </p:sp>
      <p:sp>
        <p:nvSpPr>
          <p:cNvPr id="467" name="Google Shape;467;p54"/>
          <p:cNvSpPr txBox="1"/>
          <p:nvPr/>
        </p:nvSpPr>
        <p:spPr>
          <a:xfrm>
            <a:off x="5070988" y="3176500"/>
            <a:ext cx="1425300" cy="26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u="sng">
                <a:latin typeface="Catamaran"/>
                <a:ea typeface="Catamaran"/>
                <a:cs typeface="Catamaran"/>
                <a:sym typeface="Catamaran"/>
              </a:rPr>
              <a:t>Jun ‘08 - Jun ‘09</a:t>
            </a:r>
            <a:endParaRPr u="sng">
              <a:latin typeface="Catamaran"/>
              <a:ea typeface="Catamaran"/>
              <a:cs typeface="Catamaran"/>
              <a:sym typeface="Catamaran"/>
            </a:endParaRPr>
          </a:p>
        </p:txBody>
      </p:sp>
      <p:sp>
        <p:nvSpPr>
          <p:cNvPr id="468" name="Google Shape;468;p54"/>
          <p:cNvSpPr txBox="1"/>
          <p:nvPr/>
        </p:nvSpPr>
        <p:spPr>
          <a:xfrm>
            <a:off x="2710925" y="3148300"/>
            <a:ext cx="1425300" cy="22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u="sng">
                <a:latin typeface="Catamaran"/>
                <a:ea typeface="Catamaran"/>
                <a:cs typeface="Catamaran"/>
                <a:sym typeface="Catamaran"/>
              </a:rPr>
              <a:t>Jun ‘07 - Jun ‘08</a:t>
            </a:r>
            <a:endParaRPr u="sng">
              <a:latin typeface="Catamaran"/>
              <a:ea typeface="Catamaran"/>
              <a:cs typeface="Catamaran"/>
              <a:sym typeface="Catamaran"/>
            </a:endParaRPr>
          </a:p>
        </p:txBody>
      </p:sp>
      <p:pic>
        <p:nvPicPr>
          <p:cNvPr id="469" name="Google Shape;469;p54"/>
          <p:cNvPicPr preferRelativeResize="0"/>
          <p:nvPr/>
        </p:nvPicPr>
        <p:blipFill>
          <a:blip r:embed="rId4">
            <a:alphaModFix/>
          </a:blip>
          <a:stretch>
            <a:fillRect/>
          </a:stretch>
        </p:blipFill>
        <p:spPr>
          <a:xfrm>
            <a:off x="4826775" y="1764263"/>
            <a:ext cx="2307350" cy="1520603"/>
          </a:xfrm>
          <a:prstGeom prst="rect">
            <a:avLst/>
          </a:prstGeom>
          <a:noFill/>
          <a:ln>
            <a:noFill/>
          </a:ln>
        </p:spPr>
      </p:pic>
      <p:pic>
        <p:nvPicPr>
          <p:cNvPr id="470" name="Google Shape;470;p54"/>
          <p:cNvPicPr preferRelativeResize="0"/>
          <p:nvPr/>
        </p:nvPicPr>
        <p:blipFill>
          <a:blip r:embed="rId5">
            <a:alphaModFix/>
          </a:blip>
          <a:stretch>
            <a:fillRect/>
          </a:stretch>
        </p:blipFill>
        <p:spPr>
          <a:xfrm>
            <a:off x="2361775" y="3444688"/>
            <a:ext cx="2307351" cy="1566354"/>
          </a:xfrm>
          <a:prstGeom prst="rect">
            <a:avLst/>
          </a:prstGeom>
          <a:noFill/>
          <a:ln>
            <a:noFill/>
          </a:ln>
        </p:spPr>
      </p:pic>
      <p:pic>
        <p:nvPicPr>
          <p:cNvPr id="471" name="Google Shape;471;p54"/>
          <p:cNvPicPr preferRelativeResize="0"/>
          <p:nvPr/>
        </p:nvPicPr>
        <p:blipFill>
          <a:blip r:embed="rId6">
            <a:alphaModFix/>
          </a:blip>
          <a:stretch>
            <a:fillRect/>
          </a:stretch>
        </p:blipFill>
        <p:spPr>
          <a:xfrm>
            <a:off x="4866775" y="3496288"/>
            <a:ext cx="2307350" cy="15147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55"/>
          <p:cNvSpPr/>
          <p:nvPr/>
        </p:nvSpPr>
        <p:spPr>
          <a:xfrm>
            <a:off x="7814400" y="800475"/>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5"/>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5"/>
          <p:cNvSpPr/>
          <p:nvPr/>
        </p:nvSpPr>
        <p:spPr>
          <a:xfrm>
            <a:off x="720000" y="167861"/>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479;p55"/>
          <p:cNvSpPr txBox="1">
            <a:spLocks noGrp="1"/>
          </p:cNvSpPr>
          <p:nvPr>
            <p:ph type="ctrTitle" idx="2"/>
          </p:nvPr>
        </p:nvSpPr>
        <p:spPr>
          <a:xfrm>
            <a:off x="720000" y="175545"/>
            <a:ext cx="3218100" cy="670500"/>
          </a:xfrm>
          <a:prstGeom prst="rect">
            <a:avLst/>
          </a:prstGeom>
        </p:spPr>
        <p:txBody>
          <a:bodyPr spcFirstLastPara="1" wrap="square" lIns="91425" tIns="91425" rIns="91425" bIns="91425" anchor="b" anchorCtr="0">
            <a:noAutofit/>
          </a:bodyPr>
          <a:lstStyle/>
          <a:p>
            <a:pPr marL="457200" lvl="0" indent="-342900" algn="l" rtl="0">
              <a:spcBef>
                <a:spcPts val="0"/>
              </a:spcBef>
              <a:spcAft>
                <a:spcPts val="0"/>
              </a:spcAft>
              <a:buClr>
                <a:schemeClr val="lt1"/>
              </a:buClr>
              <a:buSzPts val="1800"/>
              <a:buAutoNum type="alphaUcParenBoth"/>
            </a:pPr>
            <a:r>
              <a:rPr lang="es" dirty="0">
                <a:solidFill>
                  <a:schemeClr val="lt1"/>
                </a:solidFill>
              </a:rPr>
              <a:t>Mean-Variance Optimisation</a:t>
            </a:r>
            <a:endParaRPr dirty="0">
              <a:solidFill>
                <a:schemeClr val="lt1"/>
              </a:solidFill>
            </a:endParaRPr>
          </a:p>
        </p:txBody>
      </p:sp>
      <p:grpSp>
        <p:nvGrpSpPr>
          <p:cNvPr id="480" name="Google Shape;480;p55"/>
          <p:cNvGrpSpPr/>
          <p:nvPr/>
        </p:nvGrpSpPr>
        <p:grpSpPr>
          <a:xfrm>
            <a:off x="3129947" y="258896"/>
            <a:ext cx="677992" cy="503798"/>
            <a:chOff x="1278299" y="2439293"/>
            <a:chExt cx="410829" cy="332343"/>
          </a:xfrm>
        </p:grpSpPr>
        <p:sp>
          <p:nvSpPr>
            <p:cNvPr id="481" name="Google Shape;481;p5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485;p5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89" name="Google Shape;489;p55"/>
          <p:cNvPicPr preferRelativeResize="0"/>
          <p:nvPr/>
        </p:nvPicPr>
        <p:blipFill>
          <a:blip r:embed="rId3">
            <a:alphaModFix/>
          </a:blip>
          <a:stretch>
            <a:fillRect/>
          </a:stretch>
        </p:blipFill>
        <p:spPr>
          <a:xfrm>
            <a:off x="2049600" y="1036522"/>
            <a:ext cx="2307349" cy="1552227"/>
          </a:xfrm>
          <a:prstGeom prst="rect">
            <a:avLst/>
          </a:prstGeom>
          <a:noFill/>
          <a:ln>
            <a:noFill/>
          </a:ln>
        </p:spPr>
      </p:pic>
      <p:sp>
        <p:nvSpPr>
          <p:cNvPr id="490" name="Google Shape;490;p55"/>
          <p:cNvSpPr txBox="1"/>
          <p:nvPr/>
        </p:nvSpPr>
        <p:spPr>
          <a:xfrm>
            <a:off x="2573000" y="778684"/>
            <a:ext cx="1425300" cy="26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u="sng">
                <a:latin typeface="Catamaran"/>
                <a:ea typeface="Catamaran"/>
                <a:cs typeface="Catamaran"/>
                <a:sym typeface="Catamaran"/>
              </a:rPr>
              <a:t>Jun ‘05 - Jun ‘06</a:t>
            </a:r>
            <a:endParaRPr u="sng">
              <a:latin typeface="Catamaran"/>
              <a:ea typeface="Catamaran"/>
              <a:cs typeface="Catamaran"/>
              <a:sym typeface="Catamaran"/>
            </a:endParaRPr>
          </a:p>
        </p:txBody>
      </p:sp>
      <p:sp>
        <p:nvSpPr>
          <p:cNvPr id="491" name="Google Shape;491;p55"/>
          <p:cNvSpPr txBox="1"/>
          <p:nvPr/>
        </p:nvSpPr>
        <p:spPr>
          <a:xfrm>
            <a:off x="5026850" y="753284"/>
            <a:ext cx="1425300" cy="26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u="sng">
                <a:latin typeface="Catamaran"/>
                <a:ea typeface="Catamaran"/>
                <a:cs typeface="Catamaran"/>
                <a:sym typeface="Catamaran"/>
              </a:rPr>
              <a:t>Jun ‘06 - Jun ‘07</a:t>
            </a:r>
            <a:endParaRPr u="sng">
              <a:latin typeface="Catamaran"/>
              <a:ea typeface="Catamaran"/>
              <a:cs typeface="Catamaran"/>
              <a:sym typeface="Catamaran"/>
            </a:endParaRPr>
          </a:p>
        </p:txBody>
      </p:sp>
      <p:sp>
        <p:nvSpPr>
          <p:cNvPr id="492" name="Google Shape;492;p55"/>
          <p:cNvSpPr txBox="1"/>
          <p:nvPr/>
        </p:nvSpPr>
        <p:spPr>
          <a:xfrm>
            <a:off x="5011562" y="2464559"/>
            <a:ext cx="1425300" cy="26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u="sng">
                <a:latin typeface="Catamaran"/>
                <a:ea typeface="Catamaran"/>
                <a:cs typeface="Catamaran"/>
                <a:sym typeface="Catamaran"/>
              </a:rPr>
              <a:t>Jun ‘08 - Jun ‘09</a:t>
            </a:r>
            <a:endParaRPr u="sng">
              <a:latin typeface="Catamaran"/>
              <a:ea typeface="Catamaran"/>
              <a:cs typeface="Catamaran"/>
              <a:sym typeface="Catamaran"/>
            </a:endParaRPr>
          </a:p>
        </p:txBody>
      </p:sp>
      <p:sp>
        <p:nvSpPr>
          <p:cNvPr id="493" name="Google Shape;493;p55"/>
          <p:cNvSpPr txBox="1"/>
          <p:nvPr/>
        </p:nvSpPr>
        <p:spPr>
          <a:xfrm>
            <a:off x="2651500" y="2436359"/>
            <a:ext cx="1425300" cy="22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u="sng">
                <a:latin typeface="Catamaran"/>
                <a:ea typeface="Catamaran"/>
                <a:cs typeface="Catamaran"/>
                <a:sym typeface="Catamaran"/>
              </a:rPr>
              <a:t>Jun ‘07 - Jun ‘08</a:t>
            </a:r>
            <a:endParaRPr u="sng">
              <a:latin typeface="Catamaran"/>
              <a:ea typeface="Catamaran"/>
              <a:cs typeface="Catamaran"/>
              <a:sym typeface="Catamaran"/>
            </a:endParaRPr>
          </a:p>
        </p:txBody>
      </p:sp>
      <p:pic>
        <p:nvPicPr>
          <p:cNvPr id="494" name="Google Shape;494;p55"/>
          <p:cNvPicPr preferRelativeResize="0"/>
          <p:nvPr/>
        </p:nvPicPr>
        <p:blipFill>
          <a:blip r:embed="rId4">
            <a:alphaModFix/>
          </a:blip>
          <a:stretch>
            <a:fillRect/>
          </a:stretch>
        </p:blipFill>
        <p:spPr>
          <a:xfrm>
            <a:off x="4515975" y="1052334"/>
            <a:ext cx="2307350" cy="1520603"/>
          </a:xfrm>
          <a:prstGeom prst="rect">
            <a:avLst/>
          </a:prstGeom>
          <a:noFill/>
          <a:ln>
            <a:noFill/>
          </a:ln>
        </p:spPr>
      </p:pic>
      <p:pic>
        <p:nvPicPr>
          <p:cNvPr id="495" name="Google Shape;495;p55"/>
          <p:cNvPicPr preferRelativeResize="0"/>
          <p:nvPr/>
        </p:nvPicPr>
        <p:blipFill>
          <a:blip r:embed="rId5">
            <a:alphaModFix/>
          </a:blip>
          <a:stretch>
            <a:fillRect/>
          </a:stretch>
        </p:blipFill>
        <p:spPr>
          <a:xfrm>
            <a:off x="2050975" y="2732759"/>
            <a:ext cx="2307351" cy="1566354"/>
          </a:xfrm>
          <a:prstGeom prst="rect">
            <a:avLst/>
          </a:prstGeom>
          <a:noFill/>
          <a:ln>
            <a:noFill/>
          </a:ln>
        </p:spPr>
      </p:pic>
      <p:pic>
        <p:nvPicPr>
          <p:cNvPr id="496" name="Google Shape;496;p55"/>
          <p:cNvPicPr preferRelativeResize="0"/>
          <p:nvPr/>
        </p:nvPicPr>
        <p:blipFill>
          <a:blip r:embed="rId6">
            <a:alphaModFix/>
          </a:blip>
          <a:stretch>
            <a:fillRect/>
          </a:stretch>
        </p:blipFill>
        <p:spPr>
          <a:xfrm>
            <a:off x="4555975" y="2784359"/>
            <a:ext cx="2307350" cy="1514750"/>
          </a:xfrm>
          <a:prstGeom prst="rect">
            <a:avLst/>
          </a:prstGeom>
          <a:noFill/>
          <a:ln>
            <a:noFill/>
          </a:ln>
        </p:spPr>
      </p:pic>
      <p:sp>
        <p:nvSpPr>
          <p:cNvPr id="497" name="Google Shape;497;p55"/>
          <p:cNvSpPr txBox="1"/>
          <p:nvPr/>
        </p:nvSpPr>
        <p:spPr>
          <a:xfrm>
            <a:off x="1367700" y="4217525"/>
            <a:ext cx="6207900" cy="8787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 sz="1600">
                <a:latin typeface="Catamaran"/>
                <a:ea typeface="Catamaran"/>
                <a:cs typeface="Catamaran"/>
                <a:sym typeface="Catamaran"/>
              </a:rPr>
              <a:t>Using our signals, the n stocks that remain is small.  Mean-variance optimisation does not allow us to choose enough stocks to be diversified enough. </a:t>
            </a:r>
            <a:endParaRPr sz="1600">
              <a:latin typeface="Catamaran"/>
              <a:ea typeface="Catamaran"/>
              <a:cs typeface="Catamaran"/>
              <a:sym typeface="Catamaran"/>
            </a:endParaRPr>
          </a:p>
          <a:p>
            <a:pPr marL="0" lvl="0" indent="0" algn="ctr" rtl="0">
              <a:lnSpc>
                <a:spcPct val="100000"/>
              </a:lnSpc>
              <a:spcBef>
                <a:spcPts val="0"/>
              </a:spcBef>
              <a:spcAft>
                <a:spcPts val="0"/>
              </a:spcAft>
              <a:buNone/>
            </a:pPr>
            <a:endParaRPr sz="1600" b="1">
              <a:latin typeface="Catamaran"/>
              <a:ea typeface="Catamaran"/>
              <a:cs typeface="Catamaran"/>
              <a:sym typeface="Catamaran"/>
            </a:endParaRPr>
          </a:p>
          <a:p>
            <a:pPr marL="0" lvl="0" indent="0" algn="just" rtl="0">
              <a:lnSpc>
                <a:spcPct val="100000"/>
              </a:lnSpc>
              <a:spcBef>
                <a:spcPts val="0"/>
              </a:spcBef>
              <a:spcAft>
                <a:spcPts val="0"/>
              </a:spcAft>
              <a:buNone/>
            </a:pPr>
            <a:endParaRPr b="1">
              <a:latin typeface="Catamaran"/>
              <a:ea typeface="Catamaran"/>
              <a:cs typeface="Catamaran"/>
              <a:sym typeface="Catamar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56"/>
          <p:cNvSpPr/>
          <p:nvPr/>
        </p:nvSpPr>
        <p:spPr>
          <a:xfrm>
            <a:off x="7814400" y="81285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6"/>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6"/>
          <p:cNvSpPr/>
          <p:nvPr/>
        </p:nvSpPr>
        <p:spPr>
          <a:xfrm>
            <a:off x="720000" y="2133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6"/>
          <p:cNvSpPr txBox="1">
            <a:spLocks noGrp="1"/>
          </p:cNvSpPr>
          <p:nvPr>
            <p:ph type="subTitle" idx="1"/>
          </p:nvPr>
        </p:nvSpPr>
        <p:spPr>
          <a:xfrm>
            <a:off x="1389275" y="928500"/>
            <a:ext cx="6317700" cy="4138800"/>
          </a:xfrm>
          <a:prstGeom prst="rect">
            <a:avLst/>
          </a:prstGeom>
        </p:spPr>
        <p:txBody>
          <a:bodyPr spcFirstLastPara="1" wrap="square" lIns="91425" tIns="91425" rIns="91425" bIns="91425" anchor="t" anchorCtr="0">
            <a:noAutofit/>
          </a:bodyPr>
          <a:lstStyle/>
          <a:p>
            <a:pPr marL="457200" lvl="0" indent="-330200" algn="just" rtl="0">
              <a:lnSpc>
                <a:spcPct val="100000"/>
              </a:lnSpc>
              <a:spcBef>
                <a:spcPts val="0"/>
              </a:spcBef>
              <a:spcAft>
                <a:spcPts val="0"/>
              </a:spcAft>
              <a:buClr>
                <a:srgbClr val="000000"/>
              </a:buClr>
              <a:buSzPts val="1600"/>
              <a:buChar char="●"/>
            </a:pPr>
            <a:r>
              <a:rPr lang="es" sz="1600">
                <a:solidFill>
                  <a:srgbClr val="000000"/>
                </a:solidFill>
              </a:rPr>
              <a:t>Instead of using MPT, we decided to optimize our portfolio’s sharpe ratio: </a:t>
            </a:r>
            <a:endParaRPr sz="1600">
              <a:solidFill>
                <a:srgbClr val="000000"/>
              </a:solidFill>
            </a:endParaRPr>
          </a:p>
          <a:p>
            <a:pPr marL="0" lvl="0" indent="0" algn="just" rtl="0">
              <a:lnSpc>
                <a:spcPct val="100000"/>
              </a:lnSpc>
              <a:spcBef>
                <a:spcPts val="0"/>
              </a:spcBef>
              <a:spcAft>
                <a:spcPts val="0"/>
              </a:spcAft>
              <a:buNone/>
            </a:pPr>
            <a:r>
              <a:rPr lang="es" sz="1600">
                <a:solidFill>
                  <a:srgbClr val="000000"/>
                </a:solidFill>
              </a:rPr>
              <a:t>Let Utility as U</a:t>
            </a:r>
            <a:endParaRPr sz="1600">
              <a:solidFill>
                <a:srgbClr val="000000"/>
              </a:solidFill>
            </a:endParaRPr>
          </a:p>
          <a:p>
            <a:pPr marL="914400" lvl="0" indent="0" algn="just" rtl="0">
              <a:lnSpc>
                <a:spcPct val="100000"/>
              </a:lnSpc>
              <a:spcBef>
                <a:spcPts val="0"/>
              </a:spcBef>
              <a:spcAft>
                <a:spcPts val="0"/>
              </a:spcAft>
              <a:buNone/>
            </a:pPr>
            <a:r>
              <a:rPr lang="es" sz="1600">
                <a:solidFill>
                  <a:srgbClr val="000000"/>
                </a:solidFill>
              </a:rPr>
              <a:t>      U = (E(R) - rf) / sqrt(var)		(1) </a:t>
            </a:r>
            <a:endParaRPr sz="1600">
              <a:solidFill>
                <a:srgbClr val="000000"/>
              </a:solidFill>
            </a:endParaRPr>
          </a:p>
          <a:p>
            <a:pPr marL="0" lvl="0" indent="0" algn="just" rtl="0">
              <a:lnSpc>
                <a:spcPct val="100000"/>
              </a:lnSpc>
              <a:spcBef>
                <a:spcPts val="0"/>
              </a:spcBef>
              <a:spcAft>
                <a:spcPts val="0"/>
              </a:spcAft>
              <a:buNone/>
            </a:pPr>
            <a:r>
              <a:rPr lang="es" sz="1600">
                <a:solidFill>
                  <a:srgbClr val="000000"/>
                </a:solidFill>
              </a:rPr>
              <a:t>   where E(R) is the expected returns of the portfolio</a:t>
            </a:r>
            <a:endParaRPr sz="1600">
              <a:solidFill>
                <a:srgbClr val="000000"/>
              </a:solidFill>
            </a:endParaRPr>
          </a:p>
          <a:p>
            <a:pPr marL="914400" lvl="0" indent="0" algn="just" rtl="0">
              <a:lnSpc>
                <a:spcPct val="100000"/>
              </a:lnSpc>
              <a:spcBef>
                <a:spcPts val="0"/>
              </a:spcBef>
              <a:spcAft>
                <a:spcPts val="0"/>
              </a:spcAft>
              <a:buNone/>
            </a:pPr>
            <a:r>
              <a:rPr lang="es" sz="1600">
                <a:solidFill>
                  <a:srgbClr val="000000"/>
                </a:solidFill>
              </a:rPr>
              <a:t>      </a:t>
            </a:r>
            <a:endParaRPr sz="1600">
              <a:solidFill>
                <a:srgbClr val="000000"/>
              </a:solidFill>
            </a:endParaRPr>
          </a:p>
          <a:p>
            <a:pPr marL="914400" lvl="0" indent="0" algn="just" rtl="0">
              <a:lnSpc>
                <a:spcPct val="100000"/>
              </a:lnSpc>
              <a:spcBef>
                <a:spcPts val="0"/>
              </a:spcBef>
              <a:spcAft>
                <a:spcPts val="0"/>
              </a:spcAft>
              <a:buNone/>
            </a:pPr>
            <a:r>
              <a:rPr lang="es" sz="1600">
                <a:solidFill>
                  <a:srgbClr val="000000"/>
                </a:solidFill>
              </a:rPr>
              <a:t>      U’ = 1 / U					(2)</a:t>
            </a:r>
            <a:endParaRPr sz="1600">
              <a:solidFill>
                <a:srgbClr val="000000"/>
              </a:solidFill>
            </a:endParaRPr>
          </a:p>
          <a:p>
            <a:pPr marL="0" lvl="0" indent="0" algn="just" rtl="0">
              <a:lnSpc>
                <a:spcPct val="100000"/>
              </a:lnSpc>
              <a:spcBef>
                <a:spcPts val="0"/>
              </a:spcBef>
              <a:spcAft>
                <a:spcPts val="0"/>
              </a:spcAft>
              <a:buNone/>
            </a:pPr>
            <a:r>
              <a:rPr lang="es" sz="1600">
                <a:solidFill>
                  <a:srgbClr val="000000"/>
                </a:solidFill>
              </a:rPr>
              <a:t>To attain maximum U, we minimise U’</a:t>
            </a:r>
            <a:endParaRPr sz="1600">
              <a:solidFill>
                <a:srgbClr val="000000"/>
              </a:solidFill>
            </a:endParaRPr>
          </a:p>
          <a:p>
            <a:pPr marL="457200" lvl="0" indent="-330200" algn="just" rtl="0">
              <a:lnSpc>
                <a:spcPct val="100000"/>
              </a:lnSpc>
              <a:spcBef>
                <a:spcPts val="0"/>
              </a:spcBef>
              <a:spcAft>
                <a:spcPts val="0"/>
              </a:spcAft>
              <a:buClr>
                <a:srgbClr val="000000"/>
              </a:buClr>
              <a:buSzPts val="1600"/>
              <a:buChar char="-"/>
            </a:pPr>
            <a:r>
              <a:rPr lang="es" sz="1600">
                <a:solidFill>
                  <a:srgbClr val="000000"/>
                </a:solidFill>
              </a:rPr>
              <a:t>In order to minimise a nonlinear function like U’, we used sequential least squares to find the individual weights of the stocks to attain returns</a:t>
            </a:r>
            <a:endParaRPr sz="1600">
              <a:solidFill>
                <a:srgbClr val="000000"/>
              </a:solidFill>
            </a:endParaRPr>
          </a:p>
          <a:p>
            <a:pPr marL="0" lvl="0" indent="0" algn="just" rtl="0">
              <a:lnSpc>
                <a:spcPct val="100000"/>
              </a:lnSpc>
              <a:spcBef>
                <a:spcPts val="0"/>
              </a:spcBef>
              <a:spcAft>
                <a:spcPts val="0"/>
              </a:spcAft>
              <a:buNone/>
            </a:pPr>
            <a:endParaRPr sz="1600"/>
          </a:p>
          <a:p>
            <a:pPr marL="457200" lvl="0" indent="457200" algn="just" rtl="0">
              <a:lnSpc>
                <a:spcPct val="100000"/>
              </a:lnSpc>
              <a:spcBef>
                <a:spcPts val="0"/>
              </a:spcBef>
              <a:spcAft>
                <a:spcPts val="0"/>
              </a:spcAft>
              <a:buNone/>
            </a:pPr>
            <a:r>
              <a:rPr lang="es" sz="1600"/>
              <a:t>     f(x) = minimize(U’)			(3)</a:t>
            </a:r>
            <a:endParaRPr sz="1600"/>
          </a:p>
          <a:p>
            <a:pPr marL="0" lvl="0" indent="0" algn="just" rtl="0">
              <a:lnSpc>
                <a:spcPct val="100000"/>
              </a:lnSpc>
              <a:spcBef>
                <a:spcPts val="0"/>
              </a:spcBef>
              <a:spcAft>
                <a:spcPts val="0"/>
              </a:spcAft>
              <a:buNone/>
            </a:pPr>
            <a:r>
              <a:rPr lang="es" sz="1600"/>
              <a:t>where boundary as b, 0 ≤ b ≤ 1  indicates no shorting</a:t>
            </a:r>
            <a:endParaRPr sz="1600"/>
          </a:p>
          <a:p>
            <a:pPr marL="0" lvl="0" indent="0" algn="just" rtl="0">
              <a:lnSpc>
                <a:spcPct val="100000"/>
              </a:lnSpc>
              <a:spcBef>
                <a:spcPts val="0"/>
              </a:spcBef>
              <a:spcAft>
                <a:spcPts val="0"/>
              </a:spcAft>
              <a:buNone/>
            </a:pPr>
            <a:r>
              <a:rPr lang="es" sz="1600"/>
              <a:t>where constraint as c, 0 ≤ c ≤ 1 indicates sum of weights = 1</a:t>
            </a:r>
            <a:endParaRPr sz="1600"/>
          </a:p>
          <a:p>
            <a:pPr marL="0" lvl="0" indent="0" algn="just" rtl="0">
              <a:lnSpc>
                <a:spcPct val="100000"/>
              </a:lnSpc>
              <a:spcBef>
                <a:spcPts val="0"/>
              </a:spcBef>
              <a:spcAft>
                <a:spcPts val="0"/>
              </a:spcAft>
              <a:buNone/>
            </a:pPr>
            <a:endParaRPr sz="1600" b="1"/>
          </a:p>
          <a:p>
            <a:pPr marL="0" lvl="0" indent="0" algn="l" rtl="0">
              <a:lnSpc>
                <a:spcPct val="100000"/>
              </a:lnSpc>
              <a:spcBef>
                <a:spcPts val="0"/>
              </a:spcBef>
              <a:spcAft>
                <a:spcPts val="0"/>
              </a:spcAft>
              <a:buNone/>
            </a:pPr>
            <a:endParaRPr sz="1600">
              <a:solidFill>
                <a:srgbClr val="000000"/>
              </a:solidFill>
            </a:endParaRPr>
          </a:p>
        </p:txBody>
      </p:sp>
      <p:sp>
        <p:nvSpPr>
          <p:cNvPr id="506" name="Google Shape;506;p56"/>
          <p:cNvSpPr txBox="1">
            <a:spLocks noGrp="1"/>
          </p:cNvSpPr>
          <p:nvPr>
            <p:ph type="ctrTitle" idx="2"/>
          </p:nvPr>
        </p:nvSpPr>
        <p:spPr>
          <a:xfrm>
            <a:off x="720000" y="213325"/>
            <a:ext cx="32181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(B) Sharpe Ratio Optimisation</a:t>
            </a:r>
            <a:endParaRPr>
              <a:solidFill>
                <a:schemeClr val="lt1"/>
              </a:solidFill>
            </a:endParaRPr>
          </a:p>
        </p:txBody>
      </p:sp>
      <p:grpSp>
        <p:nvGrpSpPr>
          <p:cNvPr id="507" name="Google Shape;507;p56"/>
          <p:cNvGrpSpPr/>
          <p:nvPr/>
        </p:nvGrpSpPr>
        <p:grpSpPr>
          <a:xfrm>
            <a:off x="3145315" y="296688"/>
            <a:ext cx="677992" cy="503798"/>
            <a:chOff x="1278299" y="2439293"/>
            <a:chExt cx="410829" cy="332343"/>
          </a:xfrm>
        </p:grpSpPr>
        <p:sp>
          <p:nvSpPr>
            <p:cNvPr id="508" name="Google Shape;508;p5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57"/>
          <p:cNvSpPr/>
          <p:nvPr/>
        </p:nvSpPr>
        <p:spPr>
          <a:xfrm>
            <a:off x="7814400" y="8208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7"/>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7"/>
          <p:cNvSpPr/>
          <p:nvPr/>
        </p:nvSpPr>
        <p:spPr>
          <a:xfrm>
            <a:off x="720000" y="5181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7"/>
          <p:cNvSpPr txBox="1">
            <a:spLocks noGrp="1"/>
          </p:cNvSpPr>
          <p:nvPr>
            <p:ph type="ctrTitle" idx="2"/>
          </p:nvPr>
        </p:nvSpPr>
        <p:spPr>
          <a:xfrm>
            <a:off x="720000" y="518125"/>
            <a:ext cx="32181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(B) Sharpe Ratio Optimisation</a:t>
            </a:r>
            <a:endParaRPr>
              <a:solidFill>
                <a:schemeClr val="lt1"/>
              </a:solidFill>
            </a:endParaRPr>
          </a:p>
        </p:txBody>
      </p:sp>
      <p:grpSp>
        <p:nvGrpSpPr>
          <p:cNvPr id="524" name="Google Shape;524;p57"/>
          <p:cNvGrpSpPr/>
          <p:nvPr/>
        </p:nvGrpSpPr>
        <p:grpSpPr>
          <a:xfrm>
            <a:off x="3145315" y="601488"/>
            <a:ext cx="677992" cy="503798"/>
            <a:chOff x="1278299" y="2439293"/>
            <a:chExt cx="410829" cy="332343"/>
          </a:xfrm>
        </p:grpSpPr>
        <p:sp>
          <p:nvSpPr>
            <p:cNvPr id="525" name="Google Shape;525;p57"/>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7"/>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7"/>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7"/>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7"/>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7"/>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7"/>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7"/>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 name="Google Shape;533;p57"/>
          <p:cNvSpPr txBox="1"/>
          <p:nvPr/>
        </p:nvSpPr>
        <p:spPr>
          <a:xfrm>
            <a:off x="1839750" y="1679700"/>
            <a:ext cx="5464500" cy="26523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sz="1600" b="1" u="sng">
                <a:latin typeface="Catamaran"/>
                <a:ea typeface="Catamaran"/>
                <a:cs typeface="Catamaran"/>
                <a:sym typeface="Catamaran"/>
              </a:rPr>
              <a:t>Key Takeaways:</a:t>
            </a:r>
            <a:endParaRPr sz="1600" b="1" u="sng">
              <a:latin typeface="Catamaran"/>
              <a:ea typeface="Catamaran"/>
              <a:cs typeface="Catamaran"/>
              <a:sym typeface="Catamaran"/>
            </a:endParaRPr>
          </a:p>
          <a:p>
            <a:pPr marL="457200" lvl="0" indent="-330200" algn="just" rtl="0">
              <a:lnSpc>
                <a:spcPct val="100000"/>
              </a:lnSpc>
              <a:spcBef>
                <a:spcPts val="0"/>
              </a:spcBef>
              <a:spcAft>
                <a:spcPts val="0"/>
              </a:spcAft>
              <a:buSzPts val="1600"/>
              <a:buFont typeface="Catamaran"/>
              <a:buChar char="-"/>
            </a:pPr>
            <a:r>
              <a:rPr lang="es" sz="1600" b="1">
                <a:latin typeface="Catamaran"/>
                <a:ea typeface="Catamaran"/>
                <a:cs typeface="Catamaran"/>
                <a:sym typeface="Catamaran"/>
              </a:rPr>
              <a:t>By optimising sharpe ratio, our strategy was able to reap better rewards, as can be seen in the results discussed later.</a:t>
            </a:r>
            <a:endParaRPr sz="1600" b="1">
              <a:latin typeface="Catamaran"/>
              <a:ea typeface="Catamaran"/>
              <a:cs typeface="Catamaran"/>
              <a:sym typeface="Catamaran"/>
            </a:endParaRPr>
          </a:p>
          <a:p>
            <a:pPr marL="0" lvl="0" indent="0" algn="just" rtl="0">
              <a:lnSpc>
                <a:spcPct val="100000"/>
              </a:lnSpc>
              <a:spcBef>
                <a:spcPts val="0"/>
              </a:spcBef>
              <a:spcAft>
                <a:spcPts val="0"/>
              </a:spcAft>
              <a:buNone/>
            </a:pPr>
            <a:endParaRPr sz="1600" b="1">
              <a:latin typeface="Catamaran"/>
              <a:ea typeface="Catamaran"/>
              <a:cs typeface="Catamaran"/>
              <a:sym typeface="Catamaran"/>
            </a:endParaRPr>
          </a:p>
          <a:p>
            <a:pPr marL="457200" lvl="0" indent="-330200" algn="just" rtl="0">
              <a:lnSpc>
                <a:spcPct val="100000"/>
              </a:lnSpc>
              <a:spcBef>
                <a:spcPts val="0"/>
              </a:spcBef>
              <a:spcAft>
                <a:spcPts val="0"/>
              </a:spcAft>
              <a:buSzPts val="1600"/>
              <a:buFont typeface="Catamaran"/>
              <a:buChar char="-"/>
            </a:pPr>
            <a:r>
              <a:rPr lang="es" sz="1600" b="1">
                <a:latin typeface="Catamaran"/>
                <a:ea typeface="Catamaran"/>
                <a:cs typeface="Catamaran"/>
                <a:sym typeface="Catamaran"/>
              </a:rPr>
              <a:t>However, improvements could be made to adjust for large fluctuations in performance. </a:t>
            </a:r>
            <a:endParaRPr sz="1600" b="1">
              <a:latin typeface="Catamaran"/>
              <a:ea typeface="Catamaran"/>
              <a:cs typeface="Catamaran"/>
              <a:sym typeface="Catamaran"/>
            </a:endParaRPr>
          </a:p>
          <a:p>
            <a:pPr marL="914400" lvl="0" indent="-330200" algn="just" rtl="0">
              <a:lnSpc>
                <a:spcPct val="100000"/>
              </a:lnSpc>
              <a:spcBef>
                <a:spcPts val="0"/>
              </a:spcBef>
              <a:spcAft>
                <a:spcPts val="0"/>
              </a:spcAft>
              <a:buSzPts val="1600"/>
              <a:buFont typeface="Catamaran"/>
              <a:buChar char="-"/>
            </a:pPr>
            <a:r>
              <a:rPr lang="es" sz="1600" b="1">
                <a:latin typeface="Catamaran"/>
                <a:ea typeface="Catamaran"/>
                <a:cs typeface="Catamaran"/>
                <a:sym typeface="Catamaran"/>
              </a:rPr>
              <a:t>Optimise downside risk (ie. Sortino Ratio) equally with upside risk in choosing the weights of the stocks.  </a:t>
            </a:r>
            <a:endParaRPr sz="1600" b="1">
              <a:latin typeface="Catamaran"/>
              <a:ea typeface="Catamaran"/>
              <a:cs typeface="Catamaran"/>
              <a:sym typeface="Catamaran"/>
            </a:endParaRPr>
          </a:p>
          <a:p>
            <a:pPr marL="0" lvl="0" indent="0" algn="just" rtl="0">
              <a:lnSpc>
                <a:spcPct val="100000"/>
              </a:lnSpc>
              <a:spcBef>
                <a:spcPts val="0"/>
              </a:spcBef>
              <a:spcAft>
                <a:spcPts val="0"/>
              </a:spcAft>
              <a:buNone/>
            </a:pPr>
            <a:endParaRPr sz="1600" b="1">
              <a:latin typeface="Catamaran"/>
              <a:ea typeface="Catamaran"/>
              <a:cs typeface="Catamaran"/>
              <a:sym typeface="Catamaran"/>
            </a:endParaRPr>
          </a:p>
          <a:p>
            <a:pPr marL="0" lvl="0" indent="0" algn="ctr" rtl="0">
              <a:lnSpc>
                <a:spcPct val="100000"/>
              </a:lnSpc>
              <a:spcBef>
                <a:spcPts val="0"/>
              </a:spcBef>
              <a:spcAft>
                <a:spcPts val="0"/>
              </a:spcAft>
              <a:buNone/>
            </a:pPr>
            <a:endParaRPr sz="1600" b="1">
              <a:latin typeface="Catamaran"/>
              <a:ea typeface="Catamaran"/>
              <a:cs typeface="Catamaran"/>
              <a:sym typeface="Catamaran"/>
            </a:endParaRPr>
          </a:p>
          <a:p>
            <a:pPr marL="0" lvl="0" indent="0" algn="just" rtl="0">
              <a:lnSpc>
                <a:spcPct val="100000"/>
              </a:lnSpc>
              <a:spcBef>
                <a:spcPts val="0"/>
              </a:spcBef>
              <a:spcAft>
                <a:spcPts val="0"/>
              </a:spcAft>
              <a:buNone/>
            </a:pPr>
            <a:endParaRPr b="1">
              <a:latin typeface="Catamaran"/>
              <a:ea typeface="Catamaran"/>
              <a:cs typeface="Catamaran"/>
              <a:sym typeface="Catamar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7"/>
        <p:cNvGrpSpPr/>
        <p:nvPr/>
      </p:nvGrpSpPr>
      <p:grpSpPr>
        <a:xfrm>
          <a:off x="0" y="0"/>
          <a:ext cx="0" cy="0"/>
          <a:chOff x="0" y="0"/>
          <a:chExt cx="0" cy="0"/>
        </a:xfrm>
      </p:grpSpPr>
      <p:sp>
        <p:nvSpPr>
          <p:cNvPr id="538" name="Google Shape;538;p58"/>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8"/>
          <p:cNvSpPr txBox="1">
            <a:spLocks noGrp="1"/>
          </p:cNvSpPr>
          <p:nvPr>
            <p:ph type="title"/>
          </p:nvPr>
        </p:nvSpPr>
        <p:spPr>
          <a:xfrm>
            <a:off x="1492450" y="2067175"/>
            <a:ext cx="6159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lt1"/>
                </a:solidFill>
              </a:rPr>
              <a:t>B. Backtesting</a:t>
            </a:r>
            <a:endParaRPr>
              <a:solidFill>
                <a:schemeClr val="lt1"/>
              </a:solidFill>
            </a:endParaRPr>
          </a:p>
        </p:txBody>
      </p:sp>
      <p:sp>
        <p:nvSpPr>
          <p:cNvPr id="540" name="Google Shape;540;p58"/>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8"/>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cxnSp>
        <p:nvCxnSpPr>
          <p:cNvPr id="547" name="Google Shape;547;p59"/>
          <p:cNvCxnSpPr/>
          <p:nvPr/>
        </p:nvCxnSpPr>
        <p:spPr>
          <a:xfrm>
            <a:off x="947979" y="3044994"/>
            <a:ext cx="7606200" cy="3000"/>
          </a:xfrm>
          <a:prstGeom prst="straightConnector1">
            <a:avLst/>
          </a:prstGeom>
          <a:noFill/>
          <a:ln w="9525" cap="flat" cmpd="sng">
            <a:solidFill>
              <a:schemeClr val="dk2"/>
            </a:solidFill>
            <a:prstDash val="solid"/>
            <a:round/>
            <a:headEnd type="none" w="med" len="med"/>
            <a:tailEnd type="none" w="med" len="med"/>
          </a:ln>
        </p:spPr>
      </p:cxnSp>
      <p:cxnSp>
        <p:nvCxnSpPr>
          <p:cNvPr id="548" name="Google Shape;548;p59"/>
          <p:cNvCxnSpPr/>
          <p:nvPr/>
        </p:nvCxnSpPr>
        <p:spPr>
          <a:xfrm>
            <a:off x="968829" y="2843432"/>
            <a:ext cx="0" cy="210000"/>
          </a:xfrm>
          <a:prstGeom prst="straightConnector1">
            <a:avLst/>
          </a:prstGeom>
          <a:noFill/>
          <a:ln w="9525" cap="flat" cmpd="sng">
            <a:solidFill>
              <a:schemeClr val="dk2"/>
            </a:solidFill>
            <a:prstDash val="solid"/>
            <a:round/>
            <a:headEnd type="none" w="med" len="med"/>
            <a:tailEnd type="none" w="med" len="med"/>
          </a:ln>
        </p:spPr>
      </p:cxnSp>
      <p:sp>
        <p:nvSpPr>
          <p:cNvPr id="549" name="Google Shape;549;p59"/>
          <p:cNvSpPr txBox="1"/>
          <p:nvPr/>
        </p:nvSpPr>
        <p:spPr>
          <a:xfrm>
            <a:off x="485779" y="2505719"/>
            <a:ext cx="2018700" cy="2850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 b="1">
                <a:latin typeface="Catamaran"/>
                <a:ea typeface="Catamaran"/>
                <a:cs typeface="Catamaran"/>
                <a:sym typeface="Catamaran"/>
              </a:rPr>
              <a:t>2004 Fiscal Year End</a:t>
            </a:r>
            <a:endParaRPr b="1">
              <a:latin typeface="Catamaran"/>
              <a:ea typeface="Catamaran"/>
              <a:cs typeface="Catamaran"/>
              <a:sym typeface="Catamaran"/>
            </a:endParaRPr>
          </a:p>
        </p:txBody>
      </p:sp>
      <p:cxnSp>
        <p:nvCxnSpPr>
          <p:cNvPr id="550" name="Google Shape;550;p59"/>
          <p:cNvCxnSpPr/>
          <p:nvPr/>
        </p:nvCxnSpPr>
        <p:spPr>
          <a:xfrm>
            <a:off x="4087029" y="2843444"/>
            <a:ext cx="0" cy="210000"/>
          </a:xfrm>
          <a:prstGeom prst="straightConnector1">
            <a:avLst/>
          </a:prstGeom>
          <a:noFill/>
          <a:ln w="9525" cap="flat" cmpd="sng">
            <a:solidFill>
              <a:schemeClr val="dk2"/>
            </a:solidFill>
            <a:prstDash val="solid"/>
            <a:round/>
            <a:headEnd type="none" w="med" len="med"/>
            <a:tailEnd type="none" w="med" len="med"/>
          </a:ln>
        </p:spPr>
      </p:cxnSp>
      <p:sp>
        <p:nvSpPr>
          <p:cNvPr id="551" name="Google Shape;551;p59"/>
          <p:cNvSpPr txBox="1"/>
          <p:nvPr/>
        </p:nvSpPr>
        <p:spPr>
          <a:xfrm>
            <a:off x="3690579" y="2533021"/>
            <a:ext cx="942300" cy="3339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 b="1">
                <a:latin typeface="Catamaran"/>
                <a:ea typeface="Catamaran"/>
                <a:cs typeface="Catamaran"/>
                <a:sym typeface="Catamaran"/>
              </a:rPr>
              <a:t>2004 Jun</a:t>
            </a:r>
            <a:endParaRPr b="1">
              <a:latin typeface="Catamaran"/>
              <a:ea typeface="Catamaran"/>
              <a:cs typeface="Catamaran"/>
              <a:sym typeface="Catamaran"/>
            </a:endParaRPr>
          </a:p>
        </p:txBody>
      </p:sp>
      <p:sp>
        <p:nvSpPr>
          <p:cNvPr id="552" name="Google Shape;552;p59"/>
          <p:cNvSpPr txBox="1"/>
          <p:nvPr/>
        </p:nvSpPr>
        <p:spPr>
          <a:xfrm>
            <a:off x="5528829" y="2533021"/>
            <a:ext cx="942300" cy="3339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 b="1">
                <a:latin typeface="Catamaran"/>
                <a:ea typeface="Catamaran"/>
                <a:cs typeface="Catamaran"/>
                <a:sym typeface="Catamaran"/>
              </a:rPr>
              <a:t>2005 Jun</a:t>
            </a:r>
            <a:endParaRPr b="1">
              <a:latin typeface="Catamaran"/>
              <a:ea typeface="Catamaran"/>
              <a:cs typeface="Catamaran"/>
              <a:sym typeface="Catamaran"/>
            </a:endParaRPr>
          </a:p>
        </p:txBody>
      </p:sp>
      <p:cxnSp>
        <p:nvCxnSpPr>
          <p:cNvPr id="553" name="Google Shape;553;p59"/>
          <p:cNvCxnSpPr/>
          <p:nvPr/>
        </p:nvCxnSpPr>
        <p:spPr>
          <a:xfrm>
            <a:off x="5915829" y="2843444"/>
            <a:ext cx="0" cy="210000"/>
          </a:xfrm>
          <a:prstGeom prst="straightConnector1">
            <a:avLst/>
          </a:prstGeom>
          <a:noFill/>
          <a:ln w="9525" cap="flat" cmpd="sng">
            <a:solidFill>
              <a:schemeClr val="dk2"/>
            </a:solidFill>
            <a:prstDash val="solid"/>
            <a:round/>
            <a:headEnd type="none" w="med" len="med"/>
            <a:tailEnd type="none" w="med" len="med"/>
          </a:ln>
        </p:spPr>
      </p:cxnSp>
      <p:sp>
        <p:nvSpPr>
          <p:cNvPr id="554" name="Google Shape;554;p59"/>
          <p:cNvSpPr txBox="1"/>
          <p:nvPr/>
        </p:nvSpPr>
        <p:spPr>
          <a:xfrm>
            <a:off x="7129029" y="2533021"/>
            <a:ext cx="942300" cy="3339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 b="1">
                <a:latin typeface="Catamaran"/>
                <a:ea typeface="Catamaran"/>
                <a:cs typeface="Catamaran"/>
                <a:sym typeface="Catamaran"/>
              </a:rPr>
              <a:t>2006 Jun</a:t>
            </a:r>
            <a:endParaRPr b="1">
              <a:latin typeface="Catamaran"/>
              <a:ea typeface="Catamaran"/>
              <a:cs typeface="Catamaran"/>
              <a:sym typeface="Catamaran"/>
            </a:endParaRPr>
          </a:p>
        </p:txBody>
      </p:sp>
      <p:cxnSp>
        <p:nvCxnSpPr>
          <p:cNvPr id="555" name="Google Shape;555;p59"/>
          <p:cNvCxnSpPr/>
          <p:nvPr/>
        </p:nvCxnSpPr>
        <p:spPr>
          <a:xfrm>
            <a:off x="7516029" y="2843444"/>
            <a:ext cx="0" cy="210000"/>
          </a:xfrm>
          <a:prstGeom prst="straightConnector1">
            <a:avLst/>
          </a:prstGeom>
          <a:noFill/>
          <a:ln w="9525" cap="flat" cmpd="sng">
            <a:solidFill>
              <a:schemeClr val="dk2"/>
            </a:solidFill>
            <a:prstDash val="solid"/>
            <a:round/>
            <a:headEnd type="none" w="med" len="med"/>
            <a:tailEnd type="none" w="med" len="med"/>
          </a:ln>
        </p:spPr>
      </p:cxnSp>
      <p:cxnSp>
        <p:nvCxnSpPr>
          <p:cNvPr id="556" name="Google Shape;556;p59"/>
          <p:cNvCxnSpPr>
            <a:cxnSpLocks/>
          </p:cNvCxnSpPr>
          <p:nvPr/>
        </p:nvCxnSpPr>
        <p:spPr>
          <a:xfrm flipV="1">
            <a:off x="7967679" y="3037344"/>
            <a:ext cx="586500" cy="9150"/>
          </a:xfrm>
          <a:prstGeom prst="straightConnector1">
            <a:avLst/>
          </a:prstGeom>
          <a:noFill/>
          <a:ln w="6350" cap="flat" cmpd="sng">
            <a:solidFill>
              <a:schemeClr val="tx1"/>
            </a:solidFill>
            <a:prstDash val="solid"/>
            <a:round/>
            <a:headEnd type="none" w="med" len="med"/>
            <a:tailEnd type="triangle" w="med" len="med"/>
          </a:ln>
        </p:spPr>
      </p:cxnSp>
      <p:sp>
        <p:nvSpPr>
          <p:cNvPr id="557" name="Google Shape;557;p59"/>
          <p:cNvSpPr/>
          <p:nvPr/>
        </p:nvSpPr>
        <p:spPr>
          <a:xfrm rot="10800000" flipH="1">
            <a:off x="642829" y="3226069"/>
            <a:ext cx="1536450" cy="1034400"/>
          </a:xfrm>
          <a:prstGeom prst="wedgeRectCallout">
            <a:avLst>
              <a:gd name="adj1" fmla="val -26861"/>
              <a:gd name="adj2" fmla="val 63503"/>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9"/>
          <p:cNvSpPr txBox="1"/>
          <p:nvPr/>
        </p:nvSpPr>
        <p:spPr>
          <a:xfrm>
            <a:off x="642829" y="3302269"/>
            <a:ext cx="1379400" cy="8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sz="1200">
                <a:latin typeface="Catamaran"/>
                <a:ea typeface="Catamaran"/>
                <a:cs typeface="Catamaran"/>
                <a:sym typeface="Catamaran"/>
              </a:rPr>
              <a:t>Collecting Data for stock selection (with allowance for late FS)</a:t>
            </a:r>
            <a:endParaRPr sz="1200" b="1">
              <a:latin typeface="Catamaran"/>
              <a:ea typeface="Catamaran"/>
              <a:cs typeface="Catamaran"/>
              <a:sym typeface="Catamaran"/>
            </a:endParaRPr>
          </a:p>
        </p:txBody>
      </p:sp>
      <p:sp>
        <p:nvSpPr>
          <p:cNvPr id="559" name="Google Shape;559;p59"/>
          <p:cNvSpPr/>
          <p:nvPr/>
        </p:nvSpPr>
        <p:spPr>
          <a:xfrm>
            <a:off x="3690579" y="1402132"/>
            <a:ext cx="1576200" cy="1034400"/>
          </a:xfrm>
          <a:prstGeom prst="wedgeRectCallout">
            <a:avLst>
              <a:gd name="adj1" fmla="val -18859"/>
              <a:gd name="adj2" fmla="val 63503"/>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None/>
            </a:pPr>
            <a:r>
              <a:rPr lang="es" sz="1200">
                <a:latin typeface="Catamaran"/>
                <a:ea typeface="Catamaran"/>
                <a:cs typeface="Catamaran"/>
                <a:sym typeface="Catamaran"/>
              </a:rPr>
              <a:t>Optimise Portfolio with the returns and variance between Jun 2004 - Jun 2005</a:t>
            </a:r>
            <a:endParaRPr/>
          </a:p>
        </p:txBody>
      </p:sp>
      <p:sp>
        <p:nvSpPr>
          <p:cNvPr id="560" name="Google Shape;560;p59"/>
          <p:cNvSpPr/>
          <p:nvPr/>
        </p:nvSpPr>
        <p:spPr>
          <a:xfrm rot="10800000" flipH="1">
            <a:off x="5528829" y="3302269"/>
            <a:ext cx="1693500" cy="1034400"/>
          </a:xfrm>
          <a:prstGeom prst="wedgeRectCallout">
            <a:avLst>
              <a:gd name="adj1" fmla="val -18859"/>
              <a:gd name="adj2" fmla="val 63503"/>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9"/>
          <p:cNvSpPr txBox="1"/>
          <p:nvPr/>
        </p:nvSpPr>
        <p:spPr>
          <a:xfrm>
            <a:off x="5552904" y="3485719"/>
            <a:ext cx="1669500" cy="667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1200" dirty="0">
                <a:latin typeface="Catamaran"/>
                <a:ea typeface="Catamaran"/>
                <a:cs typeface="Catamaran"/>
                <a:sym typeface="Catamaran"/>
              </a:rPr>
              <a:t>Backtest Value-Weighted Portfolio </a:t>
            </a:r>
            <a:r>
              <a:rPr lang="en-US" sz="1200" dirty="0">
                <a:latin typeface="Catamaran"/>
                <a:ea typeface="Catamaran"/>
                <a:cs typeface="Catamaran"/>
                <a:sym typeface="Catamaran"/>
              </a:rPr>
              <a:t>through 2005 to 2006</a:t>
            </a:r>
            <a:r>
              <a:rPr lang="es" sz="1200" dirty="0">
                <a:latin typeface="Catamaran"/>
                <a:ea typeface="Catamaran"/>
                <a:cs typeface="Catamaran"/>
                <a:sym typeface="Catamaran"/>
              </a:rPr>
              <a:t> </a:t>
            </a:r>
            <a:endParaRPr sz="1200" b="1" dirty="0">
              <a:latin typeface="Catamaran"/>
              <a:ea typeface="Catamaran"/>
              <a:cs typeface="Catamaran"/>
              <a:sym typeface="Catamaran"/>
            </a:endParaRPr>
          </a:p>
        </p:txBody>
      </p:sp>
      <p:sp>
        <p:nvSpPr>
          <p:cNvPr id="21" name="Google Shape;820;p77">
            <a:extLst>
              <a:ext uri="{FF2B5EF4-FFF2-40B4-BE49-F238E27FC236}">
                <a16:creationId xmlns:a16="http://schemas.microsoft.com/office/drawing/2014/main" id="{011FC2FA-C718-4D6E-BF7E-04722BC3663C}"/>
              </a:ext>
            </a:extLst>
          </p:cNvPr>
          <p:cNvSpPr/>
          <p:nvPr/>
        </p:nvSpPr>
        <p:spPr>
          <a:xfrm>
            <a:off x="483199" y="236271"/>
            <a:ext cx="4972465" cy="520667"/>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21;p77">
            <a:extLst>
              <a:ext uri="{FF2B5EF4-FFF2-40B4-BE49-F238E27FC236}">
                <a16:creationId xmlns:a16="http://schemas.microsoft.com/office/drawing/2014/main" id="{A705BBE4-646F-4B19-B2A6-DAA5598894A4}"/>
              </a:ext>
            </a:extLst>
          </p:cNvPr>
          <p:cNvSpPr txBox="1">
            <a:spLocks/>
          </p:cNvSpPr>
          <p:nvPr/>
        </p:nvSpPr>
        <p:spPr>
          <a:xfrm>
            <a:off x="483199" y="187826"/>
            <a:ext cx="5043049" cy="6705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chemeClr val="lt1"/>
                </a:solidFill>
                <a:latin typeface="Livvic" panose="020B0604020202020204" charset="0"/>
                <a:cs typeface="Catamaran" panose="020B0604020202020204" charset="0"/>
              </a:rPr>
              <a:t>Rolling Validation Methodology</a:t>
            </a:r>
          </a:p>
        </p:txBody>
      </p:sp>
      <p:sp>
        <p:nvSpPr>
          <p:cNvPr id="4" name="Rectangle 3">
            <a:extLst>
              <a:ext uri="{FF2B5EF4-FFF2-40B4-BE49-F238E27FC236}">
                <a16:creationId xmlns:a16="http://schemas.microsoft.com/office/drawing/2014/main" id="{725105B9-7368-4FE9-8F20-6C878ED41C9E}"/>
              </a:ext>
            </a:extLst>
          </p:cNvPr>
          <p:cNvSpPr/>
          <p:nvPr/>
        </p:nvSpPr>
        <p:spPr>
          <a:xfrm>
            <a:off x="7166279" y="1191201"/>
            <a:ext cx="1505299" cy="27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b="1" dirty="0">
                <a:latin typeface="Catamaran" panose="020B0604020202020204" charset="0"/>
                <a:cs typeface="Catamaran" panose="020B0604020202020204" charset="0"/>
              </a:rPr>
              <a:t>Illustrative</a:t>
            </a:r>
            <a:endParaRPr lang="en-US" b="1" dirty="0">
              <a:latin typeface="Catamaran" panose="020B0604020202020204" charset="0"/>
              <a:cs typeface="Catamaran" panose="020B0604020202020204" charset="0"/>
            </a:endParaRPr>
          </a:p>
        </p:txBody>
      </p:sp>
      <p:sp>
        <p:nvSpPr>
          <p:cNvPr id="5" name="Rectangle 4">
            <a:extLst>
              <a:ext uri="{FF2B5EF4-FFF2-40B4-BE49-F238E27FC236}">
                <a16:creationId xmlns:a16="http://schemas.microsoft.com/office/drawing/2014/main" id="{50EEF157-0CFE-45AF-A102-BBFF6D4686B1}"/>
              </a:ext>
            </a:extLst>
          </p:cNvPr>
          <p:cNvSpPr/>
          <p:nvPr/>
        </p:nvSpPr>
        <p:spPr>
          <a:xfrm>
            <a:off x="483199" y="960432"/>
            <a:ext cx="8279177" cy="3772934"/>
          </a:xfrm>
          <a:prstGeom prst="rect">
            <a:avLst/>
          </a:prstGeom>
          <a:noFill/>
          <a:ln w="127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60"/>
          <p:cNvSpPr/>
          <p:nvPr/>
        </p:nvSpPr>
        <p:spPr>
          <a:xfrm>
            <a:off x="530625" y="1159800"/>
            <a:ext cx="2891100" cy="285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60"/>
          <p:cNvSpPr txBox="1">
            <a:spLocks noGrp="1"/>
          </p:cNvSpPr>
          <p:nvPr>
            <p:ph type="ctrTitle" idx="4294967295"/>
          </p:nvPr>
        </p:nvSpPr>
        <p:spPr>
          <a:xfrm>
            <a:off x="530550" y="1151125"/>
            <a:ext cx="2740800" cy="28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1600">
                <a:solidFill>
                  <a:schemeClr val="lt1"/>
                </a:solidFill>
              </a:rPr>
              <a:t>Step 1: Stock Selection</a:t>
            </a:r>
            <a:endParaRPr sz="1600">
              <a:solidFill>
                <a:schemeClr val="lt1"/>
              </a:solidFill>
            </a:endParaRPr>
          </a:p>
        </p:txBody>
      </p:sp>
      <p:sp>
        <p:nvSpPr>
          <p:cNvPr id="569" name="Google Shape;569;p60"/>
          <p:cNvSpPr/>
          <p:nvPr/>
        </p:nvSpPr>
        <p:spPr>
          <a:xfrm>
            <a:off x="5685912" y="1151119"/>
            <a:ext cx="2916900" cy="28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60"/>
          <p:cNvSpPr txBox="1">
            <a:spLocks noGrp="1"/>
          </p:cNvSpPr>
          <p:nvPr>
            <p:ph type="ctrTitle" idx="4294967295"/>
          </p:nvPr>
        </p:nvSpPr>
        <p:spPr>
          <a:xfrm>
            <a:off x="5685897" y="1085700"/>
            <a:ext cx="3458100" cy="35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chemeClr val="lt1"/>
                </a:solidFill>
              </a:rPr>
              <a:t>Step 2: Optimising Portfolio</a:t>
            </a:r>
            <a:endParaRPr sz="1600">
              <a:solidFill>
                <a:schemeClr val="lt1"/>
              </a:solidFill>
            </a:endParaRPr>
          </a:p>
        </p:txBody>
      </p:sp>
      <p:pic>
        <p:nvPicPr>
          <p:cNvPr id="571" name="Google Shape;571;p60"/>
          <p:cNvPicPr preferRelativeResize="0"/>
          <p:nvPr/>
        </p:nvPicPr>
        <p:blipFill>
          <a:blip r:embed="rId3">
            <a:alphaModFix/>
          </a:blip>
          <a:stretch>
            <a:fillRect/>
          </a:stretch>
        </p:blipFill>
        <p:spPr>
          <a:xfrm>
            <a:off x="5711800" y="1488750"/>
            <a:ext cx="2891000" cy="1634700"/>
          </a:xfrm>
          <a:prstGeom prst="rect">
            <a:avLst/>
          </a:prstGeom>
          <a:noFill/>
          <a:ln w="9525" cap="flat" cmpd="sng">
            <a:solidFill>
              <a:schemeClr val="dk2"/>
            </a:solidFill>
            <a:prstDash val="solid"/>
            <a:round/>
            <a:headEnd type="none" w="sm" len="sm"/>
            <a:tailEnd type="none" w="sm" len="sm"/>
          </a:ln>
        </p:spPr>
      </p:pic>
      <p:sp>
        <p:nvSpPr>
          <p:cNvPr id="572" name="Google Shape;572;p60"/>
          <p:cNvSpPr/>
          <p:nvPr/>
        </p:nvSpPr>
        <p:spPr>
          <a:xfrm>
            <a:off x="3787650" y="1928575"/>
            <a:ext cx="1695900" cy="420000"/>
          </a:xfrm>
          <a:prstGeom prst="right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60"/>
          <p:cNvSpPr/>
          <p:nvPr/>
        </p:nvSpPr>
        <p:spPr>
          <a:xfrm>
            <a:off x="3114864" y="3527531"/>
            <a:ext cx="2916900" cy="28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60"/>
          <p:cNvSpPr txBox="1">
            <a:spLocks noGrp="1"/>
          </p:cNvSpPr>
          <p:nvPr>
            <p:ph type="ctrTitle" idx="4294967295"/>
          </p:nvPr>
        </p:nvSpPr>
        <p:spPr>
          <a:xfrm>
            <a:off x="3114849" y="3462112"/>
            <a:ext cx="3458100" cy="35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dirty="0">
                <a:solidFill>
                  <a:schemeClr val="lt1"/>
                </a:solidFill>
              </a:rPr>
              <a:t>Step 3: Backtest Portfolio</a:t>
            </a:r>
            <a:endParaRPr sz="1600" dirty="0">
              <a:solidFill>
                <a:schemeClr val="lt1"/>
              </a:solidFill>
            </a:endParaRPr>
          </a:p>
        </p:txBody>
      </p:sp>
      <p:sp>
        <p:nvSpPr>
          <p:cNvPr id="575" name="Google Shape;575;p60"/>
          <p:cNvSpPr txBox="1"/>
          <p:nvPr/>
        </p:nvSpPr>
        <p:spPr>
          <a:xfrm>
            <a:off x="3114852" y="3856362"/>
            <a:ext cx="2916900" cy="7368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 sz="1200" dirty="0">
                <a:latin typeface="Catamaran"/>
                <a:ea typeface="Catamaran"/>
                <a:cs typeface="Catamaran"/>
                <a:sym typeface="Catamaran"/>
              </a:rPr>
              <a:t>Collect actual returns of the optimised portfolio for analysis based on the following year’s stock price</a:t>
            </a:r>
            <a:r>
              <a:rPr lang="en-US" sz="1200" dirty="0">
                <a:latin typeface="Catamaran"/>
                <a:ea typeface="Catamaran"/>
                <a:cs typeface="Catamaran"/>
                <a:sym typeface="Catamaran"/>
              </a:rPr>
              <a:t>s</a:t>
            </a:r>
            <a:endParaRPr sz="1200" dirty="0">
              <a:latin typeface="Catamaran"/>
              <a:ea typeface="Catamaran"/>
              <a:cs typeface="Catamaran"/>
              <a:sym typeface="Catamaran"/>
            </a:endParaRPr>
          </a:p>
          <a:p>
            <a:pPr marL="0" lvl="0" indent="0" algn="just" rtl="0">
              <a:lnSpc>
                <a:spcPct val="100000"/>
              </a:lnSpc>
              <a:spcBef>
                <a:spcPts val="0"/>
              </a:spcBef>
              <a:spcAft>
                <a:spcPts val="0"/>
              </a:spcAft>
              <a:buNone/>
            </a:pPr>
            <a:endParaRPr sz="1200" dirty="0">
              <a:latin typeface="Catamaran"/>
              <a:ea typeface="Catamaran"/>
              <a:cs typeface="Catamaran"/>
              <a:sym typeface="Catamaran"/>
            </a:endParaRPr>
          </a:p>
        </p:txBody>
      </p:sp>
      <p:sp>
        <p:nvSpPr>
          <p:cNvPr id="576" name="Google Shape;576;p60"/>
          <p:cNvSpPr/>
          <p:nvPr/>
        </p:nvSpPr>
        <p:spPr>
          <a:xfrm rot="7863683">
            <a:off x="4398430" y="2721956"/>
            <a:ext cx="1337257" cy="400607"/>
          </a:xfrm>
          <a:prstGeom prst="right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0"/>
          <p:cNvSpPr/>
          <p:nvPr/>
        </p:nvSpPr>
        <p:spPr>
          <a:xfrm rot="-7899922">
            <a:off x="3345722" y="2587520"/>
            <a:ext cx="1345711" cy="400537"/>
          </a:xfrm>
          <a:prstGeom prst="right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0"/>
          <p:cNvSpPr/>
          <p:nvPr/>
        </p:nvSpPr>
        <p:spPr>
          <a:xfrm>
            <a:off x="530538" y="1496775"/>
            <a:ext cx="1888500" cy="433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sz="1000">
                <a:latin typeface="Catamaran"/>
                <a:ea typeface="Catamaran"/>
                <a:cs typeface="Catamaran"/>
                <a:sym typeface="Catamaran"/>
              </a:rPr>
              <a:t>Universe of all US Stocks between 2003 and 2018</a:t>
            </a:r>
            <a:endParaRPr sz="1000">
              <a:latin typeface="Catamaran"/>
              <a:ea typeface="Catamaran"/>
              <a:cs typeface="Catamaran"/>
              <a:sym typeface="Catamaran"/>
            </a:endParaRPr>
          </a:p>
        </p:txBody>
      </p:sp>
      <p:sp>
        <p:nvSpPr>
          <p:cNvPr id="579" name="Google Shape;579;p60"/>
          <p:cNvSpPr/>
          <p:nvPr/>
        </p:nvSpPr>
        <p:spPr>
          <a:xfrm>
            <a:off x="540296" y="2032514"/>
            <a:ext cx="1263000" cy="433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580" name="Google Shape;580;p60"/>
          <p:cNvSpPr/>
          <p:nvPr/>
        </p:nvSpPr>
        <p:spPr>
          <a:xfrm>
            <a:off x="1253830" y="3435789"/>
            <a:ext cx="271200" cy="3438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581" name="Google Shape;581;p60"/>
          <p:cNvSpPr/>
          <p:nvPr/>
        </p:nvSpPr>
        <p:spPr>
          <a:xfrm>
            <a:off x="530621" y="3092114"/>
            <a:ext cx="435300" cy="433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582" name="Google Shape;582;p60"/>
          <p:cNvSpPr/>
          <p:nvPr/>
        </p:nvSpPr>
        <p:spPr>
          <a:xfrm>
            <a:off x="530621" y="3627869"/>
            <a:ext cx="394800" cy="433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583" name="Google Shape;583;p60"/>
          <p:cNvSpPr/>
          <p:nvPr/>
        </p:nvSpPr>
        <p:spPr>
          <a:xfrm>
            <a:off x="2419004" y="1496775"/>
            <a:ext cx="1002600" cy="4332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sz="1000">
                <a:latin typeface="Catamaran"/>
                <a:ea typeface="Catamaran"/>
                <a:cs typeface="Catamaran"/>
                <a:sym typeface="Catamaran"/>
              </a:rPr>
              <a:t>Choose the top 40% of Gross Margin</a:t>
            </a:r>
            <a:endParaRPr sz="1000">
              <a:latin typeface="Catamaran"/>
              <a:ea typeface="Catamaran"/>
              <a:cs typeface="Catamaran"/>
              <a:sym typeface="Catamaran"/>
            </a:endParaRPr>
          </a:p>
        </p:txBody>
      </p:sp>
      <p:sp>
        <p:nvSpPr>
          <p:cNvPr id="584" name="Google Shape;584;p60"/>
          <p:cNvSpPr/>
          <p:nvPr/>
        </p:nvSpPr>
        <p:spPr>
          <a:xfrm>
            <a:off x="1770443" y="2032514"/>
            <a:ext cx="847200" cy="4332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sz="1000">
                <a:latin typeface="Catamaran"/>
                <a:ea typeface="Catamaran"/>
                <a:cs typeface="Catamaran"/>
                <a:sym typeface="Catamaran"/>
              </a:rPr>
              <a:t>Choose the top 40% of BM ratio</a:t>
            </a:r>
            <a:endParaRPr sz="1000">
              <a:latin typeface="Catamaran"/>
              <a:ea typeface="Catamaran"/>
              <a:cs typeface="Catamaran"/>
              <a:sym typeface="Catamaran"/>
            </a:endParaRPr>
          </a:p>
        </p:txBody>
      </p:sp>
      <p:sp>
        <p:nvSpPr>
          <p:cNvPr id="585" name="Google Shape;585;p60"/>
          <p:cNvSpPr/>
          <p:nvPr/>
        </p:nvSpPr>
        <p:spPr>
          <a:xfrm>
            <a:off x="965831" y="3092114"/>
            <a:ext cx="847200" cy="4332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sz="1000">
                <a:latin typeface="Catamaran"/>
                <a:ea typeface="Catamaran"/>
                <a:cs typeface="Catamaran"/>
                <a:sym typeface="Catamaran"/>
              </a:rPr>
              <a:t>Choose firms with F-Score ≥ 8</a:t>
            </a:r>
            <a:endParaRPr sz="1000">
              <a:latin typeface="Catamaran"/>
              <a:ea typeface="Catamaran"/>
              <a:cs typeface="Catamaran"/>
              <a:sym typeface="Catamaran"/>
            </a:endParaRPr>
          </a:p>
        </p:txBody>
      </p:sp>
      <p:sp>
        <p:nvSpPr>
          <p:cNvPr id="586" name="Google Shape;586;p60"/>
          <p:cNvSpPr/>
          <p:nvPr/>
        </p:nvSpPr>
        <p:spPr>
          <a:xfrm>
            <a:off x="965831" y="3689104"/>
            <a:ext cx="847200" cy="34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1000" b="1">
                <a:latin typeface="Catamaran"/>
                <a:ea typeface="Catamaran"/>
                <a:cs typeface="Catamaran"/>
                <a:sym typeface="Catamaran"/>
              </a:rPr>
              <a:t>Final Portfolio</a:t>
            </a:r>
            <a:endParaRPr sz="1000" b="1">
              <a:latin typeface="Catamaran"/>
              <a:ea typeface="Catamaran"/>
              <a:cs typeface="Catamaran"/>
              <a:sym typeface="Catamaran"/>
            </a:endParaRPr>
          </a:p>
        </p:txBody>
      </p:sp>
      <p:sp>
        <p:nvSpPr>
          <p:cNvPr id="587" name="Google Shape;587;p60"/>
          <p:cNvSpPr/>
          <p:nvPr/>
        </p:nvSpPr>
        <p:spPr>
          <a:xfrm>
            <a:off x="549623" y="2556355"/>
            <a:ext cx="707400" cy="433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588" name="Google Shape;588;p60"/>
          <p:cNvSpPr/>
          <p:nvPr/>
        </p:nvSpPr>
        <p:spPr>
          <a:xfrm>
            <a:off x="1256846" y="2556355"/>
            <a:ext cx="1002600" cy="4332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s" sz="1000" dirty="0">
                <a:latin typeface="Catamaran"/>
                <a:ea typeface="Catamaran"/>
                <a:cs typeface="Catamaran"/>
                <a:sym typeface="Catamaran"/>
              </a:rPr>
              <a:t>Choose the smallest 50% of firms</a:t>
            </a:r>
            <a:endParaRPr sz="1000" dirty="0">
              <a:latin typeface="Catamaran"/>
              <a:ea typeface="Catamaran"/>
              <a:cs typeface="Catamaran"/>
              <a:sym typeface="Catamaran"/>
            </a:endParaRPr>
          </a:p>
        </p:txBody>
      </p:sp>
      <p:sp>
        <p:nvSpPr>
          <p:cNvPr id="589" name="Google Shape;589;p60"/>
          <p:cNvSpPr/>
          <p:nvPr/>
        </p:nvSpPr>
        <p:spPr>
          <a:xfrm>
            <a:off x="2474135" y="1929906"/>
            <a:ext cx="271200" cy="2541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590" name="Google Shape;590;p60"/>
          <p:cNvSpPr/>
          <p:nvPr/>
        </p:nvSpPr>
        <p:spPr>
          <a:xfrm>
            <a:off x="2112072" y="2465643"/>
            <a:ext cx="271200" cy="2541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591" name="Google Shape;591;p60"/>
          <p:cNvSpPr/>
          <p:nvPr/>
        </p:nvSpPr>
        <p:spPr>
          <a:xfrm>
            <a:off x="1666381" y="2989488"/>
            <a:ext cx="271200" cy="2541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31" name="Google Shape;546;p59">
            <a:extLst>
              <a:ext uri="{FF2B5EF4-FFF2-40B4-BE49-F238E27FC236}">
                <a16:creationId xmlns:a16="http://schemas.microsoft.com/office/drawing/2014/main" id="{D8CCBC9C-F68B-4B84-B8EA-0F531D4772DC}"/>
              </a:ext>
            </a:extLst>
          </p:cNvPr>
          <p:cNvSpPr txBox="1">
            <a:spLocks/>
          </p:cNvSpPr>
          <p:nvPr/>
        </p:nvSpPr>
        <p:spPr>
          <a:xfrm>
            <a:off x="472454" y="98700"/>
            <a:ext cx="6036900" cy="487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Livvic"/>
              <a:buNone/>
              <a:defRPr sz="24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3000"/>
              <a:buFont typeface="Livvic"/>
              <a:buNone/>
              <a:defRPr sz="3000" b="1" i="0" u="none" strike="noStrike" cap="none">
                <a:solidFill>
                  <a:schemeClr val="dk1"/>
                </a:solidFill>
                <a:latin typeface="Livvic"/>
                <a:ea typeface="Livvic"/>
                <a:cs typeface="Livvic"/>
                <a:sym typeface="Livvic"/>
              </a:defRPr>
            </a:lvl9pPr>
          </a:lstStyle>
          <a:p>
            <a:endParaRPr lang="en-US" dirty="0"/>
          </a:p>
        </p:txBody>
      </p:sp>
      <p:sp>
        <p:nvSpPr>
          <p:cNvPr id="32" name="Google Shape;820;p77">
            <a:extLst>
              <a:ext uri="{FF2B5EF4-FFF2-40B4-BE49-F238E27FC236}">
                <a16:creationId xmlns:a16="http://schemas.microsoft.com/office/drawing/2014/main" id="{FE08C629-8460-4AAB-9F68-D082B0B64108}"/>
              </a:ext>
            </a:extLst>
          </p:cNvPr>
          <p:cNvSpPr/>
          <p:nvPr/>
        </p:nvSpPr>
        <p:spPr>
          <a:xfrm>
            <a:off x="483200" y="228063"/>
            <a:ext cx="5528799" cy="520667"/>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821;p77">
            <a:extLst>
              <a:ext uri="{FF2B5EF4-FFF2-40B4-BE49-F238E27FC236}">
                <a16:creationId xmlns:a16="http://schemas.microsoft.com/office/drawing/2014/main" id="{39E66DAA-8261-43FD-ACFC-8D18E478CB5E}"/>
              </a:ext>
            </a:extLst>
          </p:cNvPr>
          <p:cNvSpPr txBox="1">
            <a:spLocks/>
          </p:cNvSpPr>
          <p:nvPr/>
        </p:nvSpPr>
        <p:spPr>
          <a:xfrm>
            <a:off x="483199" y="187826"/>
            <a:ext cx="6639900" cy="6705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err="1">
                <a:solidFill>
                  <a:schemeClr val="lt1"/>
                </a:solidFill>
                <a:latin typeface="Livvic" panose="020B0604020202020204" charset="0"/>
                <a:cs typeface="Catamaran" panose="020B0604020202020204" charset="0"/>
              </a:rPr>
              <a:t>Backtesting</a:t>
            </a:r>
            <a:r>
              <a:rPr lang="en-US" sz="2400" b="1" dirty="0">
                <a:solidFill>
                  <a:schemeClr val="lt1"/>
                </a:solidFill>
                <a:latin typeface="Livvic" panose="020B0604020202020204" charset="0"/>
                <a:cs typeface="Catamaran" panose="020B0604020202020204" charset="0"/>
              </a:rPr>
              <a:t> with Rolling Validation</a:t>
            </a:r>
          </a:p>
        </p:txBody>
      </p:sp>
      <p:sp>
        <p:nvSpPr>
          <p:cNvPr id="30" name="Rectangle 29">
            <a:extLst>
              <a:ext uri="{FF2B5EF4-FFF2-40B4-BE49-F238E27FC236}">
                <a16:creationId xmlns:a16="http://schemas.microsoft.com/office/drawing/2014/main" id="{CEE19044-E5A3-4270-96B4-663FD5A43B13}"/>
              </a:ext>
            </a:extLst>
          </p:cNvPr>
          <p:cNvSpPr/>
          <p:nvPr/>
        </p:nvSpPr>
        <p:spPr>
          <a:xfrm>
            <a:off x="472455" y="960432"/>
            <a:ext cx="8289922" cy="3772934"/>
          </a:xfrm>
          <a:prstGeom prst="rect">
            <a:avLst/>
          </a:prstGeom>
          <a:noFill/>
          <a:ln w="127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5"/>
        <p:cNvGrpSpPr/>
        <p:nvPr/>
      </p:nvGrpSpPr>
      <p:grpSpPr>
        <a:xfrm>
          <a:off x="0" y="0"/>
          <a:ext cx="0" cy="0"/>
          <a:chOff x="0" y="0"/>
          <a:chExt cx="0" cy="0"/>
        </a:xfrm>
      </p:grpSpPr>
      <p:sp>
        <p:nvSpPr>
          <p:cNvPr id="596" name="Google Shape;596;p61"/>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1"/>
          <p:cNvSpPr/>
          <p:nvPr/>
        </p:nvSpPr>
        <p:spPr>
          <a:xfrm>
            <a:off x="720000" y="540000"/>
            <a:ext cx="3310200" cy="1568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1"/>
          <p:cNvSpPr txBox="1">
            <a:spLocks noGrp="1"/>
          </p:cNvSpPr>
          <p:nvPr>
            <p:ph type="ctrTitle"/>
          </p:nvPr>
        </p:nvSpPr>
        <p:spPr>
          <a:xfrm>
            <a:off x="720000" y="103515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600" dirty="0">
                <a:solidFill>
                  <a:schemeClr val="lt1"/>
                </a:solidFill>
              </a:rPr>
              <a:t>Results</a:t>
            </a:r>
            <a:endParaRPr sz="3600" dirty="0">
              <a:solidFill>
                <a:schemeClr val="lt1"/>
              </a:solidFill>
            </a:endParaRPr>
          </a:p>
        </p:txBody>
      </p:sp>
      <p:sp>
        <p:nvSpPr>
          <p:cNvPr id="599" name="Google Shape;599;p61"/>
          <p:cNvSpPr txBox="1">
            <a:spLocks noGrp="1"/>
          </p:cNvSpPr>
          <p:nvPr>
            <p:ph type="title" idx="2"/>
          </p:nvPr>
        </p:nvSpPr>
        <p:spPr>
          <a:xfrm rot="5400000">
            <a:off x="7142178" y="3570226"/>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chemeClr val="lt1"/>
                </a:solidFill>
              </a:rPr>
              <a:t>03</a:t>
            </a:r>
            <a:endParaRPr>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62"/>
          <p:cNvSpPr txBox="1">
            <a:spLocks noGrp="1"/>
          </p:cNvSpPr>
          <p:nvPr>
            <p:ph type="ctrTitle"/>
          </p:nvPr>
        </p:nvSpPr>
        <p:spPr>
          <a:xfrm>
            <a:off x="319502" y="249650"/>
            <a:ext cx="8505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Annual Portfolio Results</a:t>
            </a:r>
            <a:endParaRPr/>
          </a:p>
        </p:txBody>
      </p:sp>
      <p:pic>
        <p:nvPicPr>
          <p:cNvPr id="605" name="Google Shape;605;p62"/>
          <p:cNvPicPr preferRelativeResize="0"/>
          <p:nvPr/>
        </p:nvPicPr>
        <p:blipFill>
          <a:blip r:embed="rId3">
            <a:alphaModFix/>
          </a:blip>
          <a:stretch>
            <a:fillRect/>
          </a:stretch>
        </p:blipFill>
        <p:spPr>
          <a:xfrm>
            <a:off x="484875" y="856375"/>
            <a:ext cx="4656449" cy="3169775"/>
          </a:xfrm>
          <a:prstGeom prst="rect">
            <a:avLst/>
          </a:prstGeom>
          <a:noFill/>
          <a:ln>
            <a:noFill/>
          </a:ln>
        </p:spPr>
      </p:pic>
      <p:graphicFrame>
        <p:nvGraphicFramePr>
          <p:cNvPr id="606" name="Google Shape;606;p62"/>
          <p:cNvGraphicFramePr/>
          <p:nvPr/>
        </p:nvGraphicFramePr>
        <p:xfrm>
          <a:off x="484875" y="4290525"/>
          <a:ext cx="8170350" cy="650240"/>
        </p:xfrm>
        <a:graphic>
          <a:graphicData uri="http://schemas.openxmlformats.org/drawingml/2006/table">
            <a:tbl>
              <a:tblPr>
                <a:noFill/>
                <a:tableStyleId>{18F328C4-2D86-425C-881F-30D816E4E45E}</a:tableStyleId>
              </a:tblPr>
              <a:tblGrid>
                <a:gridCol w="661975">
                  <a:extLst>
                    <a:ext uri="{9D8B030D-6E8A-4147-A177-3AD203B41FA5}">
                      <a16:colId xmlns:a16="http://schemas.microsoft.com/office/drawing/2014/main" val="20000"/>
                    </a:ext>
                  </a:extLst>
                </a:gridCol>
                <a:gridCol w="478675">
                  <a:extLst>
                    <a:ext uri="{9D8B030D-6E8A-4147-A177-3AD203B41FA5}">
                      <a16:colId xmlns:a16="http://schemas.microsoft.com/office/drawing/2014/main" val="20001"/>
                    </a:ext>
                  </a:extLst>
                </a:gridCol>
                <a:gridCol w="570325">
                  <a:extLst>
                    <a:ext uri="{9D8B030D-6E8A-4147-A177-3AD203B41FA5}">
                      <a16:colId xmlns:a16="http://schemas.microsoft.com/office/drawing/2014/main" val="20002"/>
                    </a:ext>
                  </a:extLst>
                </a:gridCol>
                <a:gridCol w="597475">
                  <a:extLst>
                    <a:ext uri="{9D8B030D-6E8A-4147-A177-3AD203B41FA5}">
                      <a16:colId xmlns:a16="http://schemas.microsoft.com/office/drawing/2014/main" val="20003"/>
                    </a:ext>
                  </a:extLst>
                </a:gridCol>
                <a:gridCol w="611075">
                  <a:extLst>
                    <a:ext uri="{9D8B030D-6E8A-4147-A177-3AD203B41FA5}">
                      <a16:colId xmlns:a16="http://schemas.microsoft.com/office/drawing/2014/main" val="20004"/>
                    </a:ext>
                  </a:extLst>
                </a:gridCol>
                <a:gridCol w="583425">
                  <a:extLst>
                    <a:ext uri="{9D8B030D-6E8A-4147-A177-3AD203B41FA5}">
                      <a16:colId xmlns:a16="http://schemas.microsoft.com/office/drawing/2014/main" val="20005"/>
                    </a:ext>
                  </a:extLst>
                </a:gridCol>
                <a:gridCol w="583425">
                  <a:extLst>
                    <a:ext uri="{9D8B030D-6E8A-4147-A177-3AD203B41FA5}">
                      <a16:colId xmlns:a16="http://schemas.microsoft.com/office/drawing/2014/main" val="20006"/>
                    </a:ext>
                  </a:extLst>
                </a:gridCol>
                <a:gridCol w="583425">
                  <a:extLst>
                    <a:ext uri="{9D8B030D-6E8A-4147-A177-3AD203B41FA5}">
                      <a16:colId xmlns:a16="http://schemas.microsoft.com/office/drawing/2014/main" val="20007"/>
                    </a:ext>
                  </a:extLst>
                </a:gridCol>
                <a:gridCol w="583425">
                  <a:extLst>
                    <a:ext uri="{9D8B030D-6E8A-4147-A177-3AD203B41FA5}">
                      <a16:colId xmlns:a16="http://schemas.microsoft.com/office/drawing/2014/main" val="20008"/>
                    </a:ext>
                  </a:extLst>
                </a:gridCol>
                <a:gridCol w="583425">
                  <a:extLst>
                    <a:ext uri="{9D8B030D-6E8A-4147-A177-3AD203B41FA5}">
                      <a16:colId xmlns:a16="http://schemas.microsoft.com/office/drawing/2014/main" val="20009"/>
                    </a:ext>
                  </a:extLst>
                </a:gridCol>
                <a:gridCol w="583425">
                  <a:extLst>
                    <a:ext uri="{9D8B030D-6E8A-4147-A177-3AD203B41FA5}">
                      <a16:colId xmlns:a16="http://schemas.microsoft.com/office/drawing/2014/main" val="20010"/>
                    </a:ext>
                  </a:extLst>
                </a:gridCol>
                <a:gridCol w="583425">
                  <a:extLst>
                    <a:ext uri="{9D8B030D-6E8A-4147-A177-3AD203B41FA5}">
                      <a16:colId xmlns:a16="http://schemas.microsoft.com/office/drawing/2014/main" val="20011"/>
                    </a:ext>
                  </a:extLst>
                </a:gridCol>
                <a:gridCol w="583425">
                  <a:extLst>
                    <a:ext uri="{9D8B030D-6E8A-4147-A177-3AD203B41FA5}">
                      <a16:colId xmlns:a16="http://schemas.microsoft.com/office/drawing/2014/main" val="20012"/>
                    </a:ext>
                  </a:extLst>
                </a:gridCol>
                <a:gridCol w="583425">
                  <a:extLst>
                    <a:ext uri="{9D8B030D-6E8A-4147-A177-3AD203B41FA5}">
                      <a16:colId xmlns:a16="http://schemas.microsoft.com/office/drawing/2014/main" val="20013"/>
                    </a:ext>
                  </a:extLst>
                </a:gridCol>
              </a:tblGrid>
              <a:tr h="324250">
                <a:tc>
                  <a:txBody>
                    <a:bodyPr/>
                    <a:lstStyle/>
                    <a:p>
                      <a:pPr marL="0" lvl="0" indent="0" algn="l" rtl="0">
                        <a:spcBef>
                          <a:spcPts val="0"/>
                        </a:spcBef>
                        <a:spcAft>
                          <a:spcPts val="0"/>
                        </a:spcAft>
                        <a:buNone/>
                      </a:pPr>
                      <a:r>
                        <a:rPr lang="es" sz="1300" b="1">
                          <a:solidFill>
                            <a:schemeClr val="dk1"/>
                          </a:solidFill>
                          <a:latin typeface="Catamaran"/>
                          <a:ea typeface="Catamaran"/>
                          <a:cs typeface="Catamaran"/>
                          <a:sym typeface="Catamaran"/>
                        </a:rPr>
                        <a:t>Year</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‘05</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‘06</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‘07</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‘08</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‘09</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‘10</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‘11</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‘12</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‘13</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‘14</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‘15</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‘16</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tc>
                  <a:txBody>
                    <a:bodyPr/>
                    <a:lstStyle/>
                    <a:p>
                      <a:pPr marL="0" lvl="0" indent="0" algn="ctr" rtl="0">
                        <a:spcBef>
                          <a:spcPts val="0"/>
                        </a:spcBef>
                        <a:spcAft>
                          <a:spcPts val="0"/>
                        </a:spcAft>
                        <a:buNone/>
                      </a:pPr>
                      <a:r>
                        <a:rPr lang="es" sz="1300" b="1">
                          <a:solidFill>
                            <a:schemeClr val="dk1"/>
                          </a:solidFill>
                          <a:latin typeface="Catamaran"/>
                          <a:ea typeface="Catamaran"/>
                          <a:cs typeface="Catamaran"/>
                          <a:sym typeface="Catamaran"/>
                        </a:rPr>
                        <a:t>‘17</a:t>
                      </a:r>
                      <a:endParaRPr sz="1300" b="1">
                        <a:solidFill>
                          <a:schemeClr val="dk1"/>
                        </a:solidFill>
                        <a:latin typeface="Catamaran"/>
                        <a:ea typeface="Catamaran"/>
                        <a:cs typeface="Catamaran"/>
                        <a:sym typeface="Catamaran"/>
                      </a:endParaRPr>
                    </a:p>
                  </a:txBody>
                  <a:tcPr marL="63500" marR="63500" marT="63500" marB="63500">
                    <a:solidFill>
                      <a:schemeClr val="accent3"/>
                    </a:solidFill>
                  </a:tcPr>
                </a:tc>
                <a:extLst>
                  <a:ext uri="{0D108BD9-81ED-4DB2-BD59-A6C34878D82A}">
                    <a16:rowId xmlns:a16="http://schemas.microsoft.com/office/drawing/2014/main" val="10000"/>
                  </a:ext>
                </a:extLst>
              </a:tr>
              <a:tr h="324250">
                <a:tc>
                  <a:txBody>
                    <a:bodyPr/>
                    <a:lstStyle/>
                    <a:p>
                      <a:pPr marL="0" lvl="0" indent="0" algn="l" rtl="0">
                        <a:spcBef>
                          <a:spcPts val="0"/>
                        </a:spcBef>
                        <a:spcAft>
                          <a:spcPts val="0"/>
                        </a:spcAft>
                        <a:buNone/>
                      </a:pPr>
                      <a:r>
                        <a:rPr lang="es" sz="1300" b="1">
                          <a:solidFill>
                            <a:schemeClr val="dk1"/>
                          </a:solidFill>
                          <a:latin typeface="Catamaran"/>
                          <a:ea typeface="Catamaran"/>
                          <a:cs typeface="Catamaran"/>
                          <a:sym typeface="Catamaran"/>
                        </a:rPr>
                        <a:t>Ret%</a:t>
                      </a:r>
                      <a:endParaRPr sz="1300" b="1">
                        <a:solidFill>
                          <a:schemeClr val="dk1"/>
                        </a:solidFill>
                        <a:latin typeface="Catamaran"/>
                        <a:ea typeface="Catamaran"/>
                        <a:cs typeface="Catamaran"/>
                        <a:sym typeface="Catamaran"/>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75.4</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20.8</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-30.4</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6.94</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-16.3</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38.2</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-11.6</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51.4</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62.0</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-14.4</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8.99</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88.1</a:t>
                      </a:r>
                      <a:endParaRPr sz="1300">
                        <a:solidFill>
                          <a:schemeClr val="dk1"/>
                        </a:solidFill>
                        <a:latin typeface="Catamaran Light"/>
                        <a:ea typeface="Catamaran Light"/>
                        <a:cs typeface="Catamaran Light"/>
                        <a:sym typeface="Catamaran Light"/>
                      </a:endParaRPr>
                    </a:p>
                  </a:txBody>
                  <a:tcPr marL="63500" marR="63500" marT="63500" marB="63500"/>
                </a:tc>
                <a:tc>
                  <a:txBody>
                    <a:bodyPr/>
                    <a:lstStyle/>
                    <a:p>
                      <a:pPr marL="0" lvl="0" indent="0" algn="l" rtl="0">
                        <a:spcBef>
                          <a:spcPts val="0"/>
                        </a:spcBef>
                        <a:spcAft>
                          <a:spcPts val="0"/>
                        </a:spcAft>
                        <a:buNone/>
                      </a:pPr>
                      <a:r>
                        <a:rPr lang="es" sz="1300">
                          <a:solidFill>
                            <a:schemeClr val="dk1"/>
                          </a:solidFill>
                          <a:latin typeface="Catamaran Light"/>
                          <a:ea typeface="Catamaran Light"/>
                          <a:cs typeface="Catamaran Light"/>
                          <a:sym typeface="Catamaran Light"/>
                        </a:rPr>
                        <a:t>19.9</a:t>
                      </a:r>
                      <a:endParaRPr sz="1300">
                        <a:solidFill>
                          <a:schemeClr val="dk1"/>
                        </a:solidFill>
                        <a:latin typeface="Catamaran Light"/>
                        <a:ea typeface="Catamaran Light"/>
                        <a:cs typeface="Catamaran Light"/>
                        <a:sym typeface="Catamaran Light"/>
                      </a:endParaRPr>
                    </a:p>
                  </a:txBody>
                  <a:tcPr marL="63500" marR="63500" marT="63500" marB="63500"/>
                </a:tc>
                <a:extLst>
                  <a:ext uri="{0D108BD9-81ED-4DB2-BD59-A6C34878D82A}">
                    <a16:rowId xmlns:a16="http://schemas.microsoft.com/office/drawing/2014/main" val="10001"/>
                  </a:ext>
                </a:extLst>
              </a:tr>
            </a:tbl>
          </a:graphicData>
        </a:graphic>
      </p:graphicFrame>
      <p:sp>
        <p:nvSpPr>
          <p:cNvPr id="607" name="Google Shape;607;p62"/>
          <p:cNvSpPr txBox="1">
            <a:spLocks noGrp="1"/>
          </p:cNvSpPr>
          <p:nvPr>
            <p:ph type="body" idx="1"/>
          </p:nvPr>
        </p:nvSpPr>
        <p:spPr>
          <a:xfrm>
            <a:off x="5365575" y="856375"/>
            <a:ext cx="3219900" cy="1234798"/>
          </a:xfrm>
          <a:prstGeom prst="rect">
            <a:avLst/>
          </a:prstGeom>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1400" b="1" dirty="0">
                <a:solidFill>
                  <a:schemeClr val="dk1"/>
                </a:solidFill>
              </a:rPr>
              <a:t>Key Takeaways:</a:t>
            </a:r>
            <a:endParaRPr sz="1400" b="1" dirty="0">
              <a:solidFill>
                <a:schemeClr val="dk1"/>
              </a:solidFill>
            </a:endParaRPr>
          </a:p>
          <a:p>
            <a:pPr marL="457200" lvl="0" indent="-317500" algn="l" rtl="0">
              <a:lnSpc>
                <a:spcPct val="100000"/>
              </a:lnSpc>
              <a:spcBef>
                <a:spcPts val="1600"/>
              </a:spcBef>
              <a:spcAft>
                <a:spcPts val="0"/>
              </a:spcAft>
              <a:buClr>
                <a:schemeClr val="dk1"/>
              </a:buClr>
              <a:buSzPts val="1400"/>
              <a:buFont typeface="Catamaran Medium"/>
              <a:buChar char="●"/>
            </a:pPr>
            <a:r>
              <a:rPr lang="es" sz="1400" dirty="0">
                <a:solidFill>
                  <a:schemeClr val="dk1"/>
                </a:solidFill>
                <a:latin typeface="Catamaran Medium"/>
                <a:ea typeface="Catamaran Medium"/>
                <a:cs typeface="Catamaran Medium"/>
                <a:sym typeface="Catamaran Medium"/>
              </a:rPr>
              <a:t>Our portfolio has volatile returns</a:t>
            </a:r>
            <a:endParaRPr sz="1400" dirty="0">
              <a:solidFill>
                <a:schemeClr val="dk1"/>
              </a:solidFill>
              <a:latin typeface="Catamaran Medium"/>
              <a:ea typeface="Catamaran Medium"/>
              <a:cs typeface="Catamaran Medium"/>
              <a:sym typeface="Catamaran Medium"/>
            </a:endParaRPr>
          </a:p>
          <a:p>
            <a:pPr marL="457200" lvl="0" indent="-317500" algn="l" rtl="0">
              <a:lnSpc>
                <a:spcPct val="100000"/>
              </a:lnSpc>
              <a:spcBef>
                <a:spcPts val="0"/>
              </a:spcBef>
              <a:spcAft>
                <a:spcPts val="0"/>
              </a:spcAft>
              <a:buClr>
                <a:schemeClr val="dk1"/>
              </a:buClr>
              <a:buSzPts val="1400"/>
              <a:buFont typeface="Catamaran Medium"/>
              <a:buChar char="●"/>
            </a:pPr>
            <a:r>
              <a:rPr lang="es" sz="1400" dirty="0">
                <a:solidFill>
                  <a:schemeClr val="dk1"/>
                </a:solidFill>
                <a:latin typeface="Catamaran Medium"/>
                <a:ea typeface="Catamaran Medium"/>
                <a:cs typeface="Catamaran Medium"/>
                <a:sym typeface="Catamaran Medium"/>
              </a:rPr>
              <a:t>Based on Multiple Signal Selections, </a:t>
            </a:r>
            <a:r>
              <a:rPr lang="en-US" sz="1400" dirty="0">
                <a:solidFill>
                  <a:schemeClr val="dk1"/>
                </a:solidFill>
                <a:latin typeface="Catamaran Medium"/>
                <a:ea typeface="Catamaran Medium"/>
                <a:cs typeface="Catamaran Medium"/>
                <a:sym typeface="Catamaran Medium"/>
              </a:rPr>
              <a:t>such as selecting small cap stocks</a:t>
            </a:r>
            <a:endParaRPr lang="es" sz="1400" dirty="0">
              <a:solidFill>
                <a:schemeClr val="dk1"/>
              </a:solidFill>
              <a:latin typeface="Catamaran Medium"/>
              <a:ea typeface="Catamaran Medium"/>
              <a:cs typeface="Catamaran Medium"/>
              <a:sym typeface="Catamaran Medium"/>
            </a:endParaRPr>
          </a:p>
        </p:txBody>
      </p:sp>
      <p:graphicFrame>
        <p:nvGraphicFramePr>
          <p:cNvPr id="608" name="Google Shape;608;p62"/>
          <p:cNvGraphicFramePr/>
          <p:nvPr>
            <p:extLst>
              <p:ext uri="{D42A27DB-BD31-4B8C-83A1-F6EECF244321}">
                <p14:modId xmlns:p14="http://schemas.microsoft.com/office/powerpoint/2010/main" val="3027845894"/>
              </p:ext>
            </p:extLst>
          </p:nvPr>
        </p:nvGraphicFramePr>
        <p:xfrm>
          <a:off x="5365575" y="2223360"/>
          <a:ext cx="3219900" cy="1802790"/>
        </p:xfrm>
        <a:graphic>
          <a:graphicData uri="http://schemas.openxmlformats.org/drawingml/2006/table">
            <a:tbl>
              <a:tblPr>
                <a:noFill/>
                <a:tableStyleId>{1299A1E6-6468-4CC7-A4E2-05D8E4816794}</a:tableStyleId>
              </a:tblPr>
              <a:tblGrid>
                <a:gridCol w="1869375">
                  <a:extLst>
                    <a:ext uri="{9D8B030D-6E8A-4147-A177-3AD203B41FA5}">
                      <a16:colId xmlns:a16="http://schemas.microsoft.com/office/drawing/2014/main" val="20000"/>
                    </a:ext>
                  </a:extLst>
                </a:gridCol>
                <a:gridCol w="1350525">
                  <a:extLst>
                    <a:ext uri="{9D8B030D-6E8A-4147-A177-3AD203B41FA5}">
                      <a16:colId xmlns:a16="http://schemas.microsoft.com/office/drawing/2014/main" val="20001"/>
                    </a:ext>
                  </a:extLst>
                </a:gridCol>
              </a:tblGrid>
              <a:tr h="400800">
                <a:tc>
                  <a:txBody>
                    <a:bodyPr/>
                    <a:lstStyle/>
                    <a:p>
                      <a:pPr marL="0" lvl="0" indent="0" algn="l" rtl="0">
                        <a:spcBef>
                          <a:spcPts val="0"/>
                        </a:spcBef>
                        <a:spcAft>
                          <a:spcPts val="0"/>
                        </a:spcAft>
                        <a:buNone/>
                      </a:pPr>
                      <a:r>
                        <a:rPr lang="es">
                          <a:latin typeface="Catamaran"/>
                          <a:ea typeface="Catamaran"/>
                          <a:cs typeface="Catamaran"/>
                          <a:sym typeface="Catamaran"/>
                        </a:rPr>
                        <a:t>Sharpe Ratio</a:t>
                      </a:r>
                      <a:endParaRPr>
                        <a:latin typeface="Catamaran"/>
                        <a:ea typeface="Catamaran"/>
                        <a:cs typeface="Catamaran"/>
                        <a:sym typeface="Catamaran"/>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s" dirty="0">
                          <a:latin typeface="Catamaran"/>
                          <a:ea typeface="Catamaran"/>
                          <a:cs typeface="Catamaran"/>
                          <a:sym typeface="Catamaran"/>
                        </a:rPr>
                        <a:t>68.72%</a:t>
                      </a:r>
                      <a:endParaRPr dirty="0">
                        <a:latin typeface="Catamaran"/>
                        <a:ea typeface="Catamaran"/>
                        <a:cs typeface="Catamaran"/>
                        <a:sym typeface="Catamaran"/>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58375">
                <a:tc>
                  <a:txBody>
                    <a:bodyPr/>
                    <a:lstStyle/>
                    <a:p>
                      <a:pPr marL="0" lvl="0" indent="0" algn="l" rtl="0">
                        <a:spcBef>
                          <a:spcPts val="0"/>
                        </a:spcBef>
                        <a:spcAft>
                          <a:spcPts val="0"/>
                        </a:spcAft>
                        <a:buNone/>
                      </a:pPr>
                      <a:r>
                        <a:rPr lang="es">
                          <a:latin typeface="Catamaran"/>
                          <a:ea typeface="Catamaran"/>
                          <a:cs typeface="Catamaran"/>
                          <a:sym typeface="Catamaran"/>
                        </a:rPr>
                        <a:t>Sortino Ratio</a:t>
                      </a:r>
                      <a:endParaRPr>
                        <a:latin typeface="Catamaran"/>
                        <a:ea typeface="Catamaran"/>
                        <a:cs typeface="Catamaran"/>
                        <a:sym typeface="Catamaran"/>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s">
                          <a:latin typeface="Catamaran"/>
                          <a:ea typeface="Catamaran"/>
                          <a:cs typeface="Catamaran"/>
                          <a:sym typeface="Catamaran"/>
                        </a:rPr>
                        <a:t>56.91%</a:t>
                      </a:r>
                      <a:endParaRPr>
                        <a:latin typeface="Catamaran"/>
                        <a:ea typeface="Catamaran"/>
                        <a:cs typeface="Catamaran"/>
                        <a:sym typeface="Catamaran"/>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72850">
                <a:tc>
                  <a:txBody>
                    <a:bodyPr/>
                    <a:lstStyle/>
                    <a:p>
                      <a:pPr marL="0" lvl="0" indent="0" algn="l" rtl="0">
                        <a:spcBef>
                          <a:spcPts val="0"/>
                        </a:spcBef>
                        <a:spcAft>
                          <a:spcPts val="0"/>
                        </a:spcAft>
                        <a:buNone/>
                      </a:pPr>
                      <a:r>
                        <a:rPr lang="es">
                          <a:latin typeface="Catamaran"/>
                          <a:ea typeface="Catamaran"/>
                          <a:cs typeface="Catamaran"/>
                          <a:sym typeface="Catamaran"/>
                        </a:rPr>
                        <a:t>Maximum Drawdown</a:t>
                      </a:r>
                      <a:endParaRPr>
                        <a:latin typeface="Catamaran"/>
                        <a:ea typeface="Catamaran"/>
                        <a:cs typeface="Catamaran"/>
                        <a:sym typeface="Catamaran"/>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s">
                          <a:latin typeface="Catamaran"/>
                          <a:ea typeface="Catamaran"/>
                          <a:cs typeface="Catamaran"/>
                          <a:sym typeface="Catamaran"/>
                        </a:rPr>
                        <a:t>66.12%</a:t>
                      </a:r>
                      <a:endParaRPr>
                        <a:latin typeface="Catamaran"/>
                        <a:ea typeface="Catamaran"/>
                        <a:cs typeface="Catamaran"/>
                        <a:sym typeface="Catamaran"/>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595746">
                <a:tc>
                  <a:txBody>
                    <a:bodyPr/>
                    <a:lstStyle/>
                    <a:p>
                      <a:pPr marL="0" lvl="0" indent="0" algn="l" rtl="0">
                        <a:spcBef>
                          <a:spcPts val="0"/>
                        </a:spcBef>
                        <a:spcAft>
                          <a:spcPts val="0"/>
                        </a:spcAft>
                        <a:buNone/>
                      </a:pPr>
                      <a:r>
                        <a:rPr lang="es">
                          <a:latin typeface="Catamaran"/>
                          <a:ea typeface="Catamaran"/>
                          <a:cs typeface="Catamaran"/>
                          <a:sym typeface="Catamaran"/>
                        </a:rPr>
                        <a:t>Maximum Drawdown Duration</a:t>
                      </a:r>
                      <a:endParaRPr>
                        <a:latin typeface="Catamaran"/>
                        <a:ea typeface="Catamaran"/>
                        <a:cs typeface="Catamaran"/>
                        <a:sym typeface="Catamaran"/>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r>
                        <a:rPr lang="es" dirty="0">
                          <a:latin typeface="Catamaran"/>
                          <a:ea typeface="Catamaran"/>
                          <a:cs typeface="Catamaran"/>
                          <a:sym typeface="Catamaran"/>
                        </a:rPr>
                        <a:t>17 Months</a:t>
                      </a:r>
                      <a:endParaRPr dirty="0">
                        <a:latin typeface="Catamaran"/>
                        <a:ea typeface="Catamaran"/>
                        <a:cs typeface="Catamaran"/>
                        <a:sym typeface="Catamaran"/>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2"/>
        <p:cNvGrpSpPr/>
        <p:nvPr/>
      </p:nvGrpSpPr>
      <p:grpSpPr>
        <a:xfrm>
          <a:off x="0" y="0"/>
          <a:ext cx="0" cy="0"/>
          <a:chOff x="0" y="0"/>
          <a:chExt cx="0" cy="0"/>
        </a:xfrm>
      </p:grpSpPr>
      <p:sp>
        <p:nvSpPr>
          <p:cNvPr id="613" name="Google Shape;613;p63"/>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3"/>
          <p:cNvSpPr txBox="1">
            <a:spLocks noGrp="1"/>
          </p:cNvSpPr>
          <p:nvPr>
            <p:ph type="title"/>
          </p:nvPr>
        </p:nvSpPr>
        <p:spPr>
          <a:xfrm>
            <a:off x="1492450" y="2067175"/>
            <a:ext cx="6159000" cy="572700"/>
          </a:xfrm>
          <a:prstGeom prst="rect">
            <a:avLst/>
          </a:prstGeom>
        </p:spPr>
        <p:txBody>
          <a:bodyPr spcFirstLastPara="1" wrap="square" lIns="91425" tIns="91425" rIns="91425" bIns="91425" anchor="t" anchorCtr="0">
            <a:noAutofit/>
          </a:bodyPr>
          <a:lstStyle/>
          <a:p>
            <a:pPr marL="457200" lvl="0" indent="-457200" algn="ctr" rtl="0">
              <a:spcBef>
                <a:spcPts val="0"/>
              </a:spcBef>
              <a:spcAft>
                <a:spcPts val="0"/>
              </a:spcAft>
              <a:buClr>
                <a:schemeClr val="lt1"/>
              </a:buClr>
              <a:buSzPts val="3600"/>
              <a:buAutoNum type="alphaUcPeriod"/>
            </a:pPr>
            <a:r>
              <a:rPr lang="es">
                <a:solidFill>
                  <a:schemeClr val="lt1"/>
                </a:solidFill>
              </a:rPr>
              <a:t>Relative Comparison </a:t>
            </a:r>
            <a:endParaRPr>
              <a:solidFill>
                <a:schemeClr val="lt1"/>
              </a:solidFill>
            </a:endParaRPr>
          </a:p>
        </p:txBody>
      </p:sp>
      <p:sp>
        <p:nvSpPr>
          <p:cNvPr id="615" name="Google Shape;615;p63"/>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3"/>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2"/>
        <p:cNvGrpSpPr/>
        <p:nvPr/>
      </p:nvGrpSpPr>
      <p:grpSpPr>
        <a:xfrm>
          <a:off x="0" y="0"/>
          <a:ext cx="0" cy="0"/>
          <a:chOff x="0" y="0"/>
          <a:chExt cx="0" cy="0"/>
        </a:xfrm>
      </p:grpSpPr>
      <p:sp>
        <p:nvSpPr>
          <p:cNvPr id="233" name="Google Shape;233;p38"/>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8"/>
          <p:cNvSpPr/>
          <p:nvPr/>
        </p:nvSpPr>
        <p:spPr>
          <a:xfrm>
            <a:off x="720000" y="540000"/>
            <a:ext cx="3310200" cy="1568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8"/>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Signals</a:t>
            </a:r>
            <a:endParaRPr>
              <a:solidFill>
                <a:schemeClr val="lt1"/>
              </a:solidFill>
            </a:endParaRPr>
          </a:p>
        </p:txBody>
      </p:sp>
      <p:sp>
        <p:nvSpPr>
          <p:cNvPr id="236" name="Google Shape;236;p38"/>
          <p:cNvSpPr txBox="1">
            <a:spLocks noGrp="1"/>
          </p:cNvSpPr>
          <p:nvPr>
            <p:ph type="title" idx="2"/>
          </p:nvPr>
        </p:nvSpPr>
        <p:spPr>
          <a:xfrm rot="5400000">
            <a:off x="7142178" y="3570226"/>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chemeClr val="lt1"/>
                </a:solidFill>
              </a:rPr>
              <a:t>01</a:t>
            </a:r>
            <a:endParaRPr>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64"/>
          <p:cNvSpPr txBox="1"/>
          <p:nvPr/>
        </p:nvSpPr>
        <p:spPr>
          <a:xfrm>
            <a:off x="6956837" y="2335825"/>
            <a:ext cx="1364700" cy="55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Catamaran Light"/>
                <a:ea typeface="Catamaran Light"/>
                <a:cs typeface="Catamaran Light"/>
                <a:sym typeface="Catamaran Light"/>
              </a:rPr>
              <a:t>Small-Cap</a:t>
            </a:r>
            <a:endParaRPr>
              <a:latin typeface="Catamaran Light"/>
              <a:ea typeface="Catamaran Light"/>
              <a:cs typeface="Catamaran Light"/>
              <a:sym typeface="Catamaran Light"/>
            </a:endParaRPr>
          </a:p>
        </p:txBody>
      </p:sp>
      <p:sp>
        <p:nvSpPr>
          <p:cNvPr id="622" name="Google Shape;622;p64"/>
          <p:cNvSpPr/>
          <p:nvPr/>
        </p:nvSpPr>
        <p:spPr>
          <a:xfrm>
            <a:off x="759000" y="2148075"/>
            <a:ext cx="3312900" cy="91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4"/>
          <p:cNvSpPr/>
          <p:nvPr/>
        </p:nvSpPr>
        <p:spPr>
          <a:xfrm>
            <a:off x="3708307" y="1228572"/>
            <a:ext cx="3051000" cy="606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4"/>
          <p:cNvSpPr txBox="1">
            <a:spLocks noGrp="1"/>
          </p:cNvSpPr>
          <p:nvPr>
            <p:ph type="ctrTitle"/>
          </p:nvPr>
        </p:nvSpPr>
        <p:spPr>
          <a:xfrm>
            <a:off x="360882" y="262950"/>
            <a:ext cx="84207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BENCHMARKS</a:t>
            </a:r>
            <a:endParaRPr/>
          </a:p>
        </p:txBody>
      </p:sp>
      <p:sp>
        <p:nvSpPr>
          <p:cNvPr id="625" name="Google Shape;625;p64"/>
          <p:cNvSpPr txBox="1">
            <a:spLocks noGrp="1"/>
          </p:cNvSpPr>
          <p:nvPr>
            <p:ph type="ctrTitle"/>
          </p:nvPr>
        </p:nvSpPr>
        <p:spPr>
          <a:xfrm>
            <a:off x="4216262" y="1341167"/>
            <a:ext cx="2193900" cy="3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600" b="0">
                <a:solidFill>
                  <a:schemeClr val="lt1"/>
                </a:solidFill>
                <a:latin typeface="Catamaran Light"/>
                <a:ea typeface="Catamaran Light"/>
                <a:cs typeface="Catamaran Light"/>
                <a:sym typeface="Catamaran Light"/>
              </a:rPr>
              <a:t>S&amp;P 500</a:t>
            </a:r>
            <a:endParaRPr sz="1600" b="0">
              <a:solidFill>
                <a:schemeClr val="lt1"/>
              </a:solidFill>
              <a:latin typeface="Catamaran Light"/>
              <a:ea typeface="Catamaran Light"/>
              <a:cs typeface="Catamaran Light"/>
              <a:sym typeface="Catamaran Light"/>
            </a:endParaRPr>
          </a:p>
        </p:txBody>
      </p:sp>
      <p:sp>
        <p:nvSpPr>
          <p:cNvPr id="626" name="Google Shape;626;p64"/>
          <p:cNvSpPr txBox="1">
            <a:spLocks noGrp="1"/>
          </p:cNvSpPr>
          <p:nvPr>
            <p:ph type="ctrTitle"/>
          </p:nvPr>
        </p:nvSpPr>
        <p:spPr>
          <a:xfrm>
            <a:off x="893517" y="2422824"/>
            <a:ext cx="2990100" cy="3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2. </a:t>
            </a:r>
            <a:endParaRPr>
              <a:solidFill>
                <a:schemeClr val="lt1"/>
              </a:solidFill>
            </a:endParaRPr>
          </a:p>
        </p:txBody>
      </p:sp>
      <p:sp>
        <p:nvSpPr>
          <p:cNvPr id="627" name="Google Shape;627;p64"/>
          <p:cNvSpPr/>
          <p:nvPr/>
        </p:nvSpPr>
        <p:spPr>
          <a:xfrm>
            <a:off x="3708307" y="2310230"/>
            <a:ext cx="3051000" cy="6069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4"/>
          <p:cNvSpPr txBox="1">
            <a:spLocks noGrp="1"/>
          </p:cNvSpPr>
          <p:nvPr>
            <p:ph type="ctrTitle"/>
          </p:nvPr>
        </p:nvSpPr>
        <p:spPr>
          <a:xfrm>
            <a:off x="4216262" y="2422824"/>
            <a:ext cx="2193900" cy="3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600" b="0">
                <a:solidFill>
                  <a:srgbClr val="FFFFFF"/>
                </a:solidFill>
                <a:latin typeface="Catamaran Light"/>
                <a:ea typeface="Catamaran Light"/>
                <a:cs typeface="Catamaran Light"/>
                <a:sym typeface="Catamaran Light"/>
              </a:rPr>
              <a:t>Russell 2000</a:t>
            </a:r>
            <a:endParaRPr sz="1600" b="0">
              <a:solidFill>
                <a:srgbClr val="FFFFFF"/>
              </a:solidFill>
              <a:latin typeface="Catamaran Light"/>
              <a:ea typeface="Catamaran Light"/>
              <a:cs typeface="Catamaran Light"/>
              <a:sym typeface="Catamaran Light"/>
            </a:endParaRPr>
          </a:p>
        </p:txBody>
      </p:sp>
      <p:sp>
        <p:nvSpPr>
          <p:cNvPr id="629" name="Google Shape;629;p64"/>
          <p:cNvSpPr/>
          <p:nvPr/>
        </p:nvSpPr>
        <p:spPr>
          <a:xfrm>
            <a:off x="3708307" y="3379424"/>
            <a:ext cx="3051000" cy="606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4"/>
          <p:cNvSpPr txBox="1">
            <a:spLocks noGrp="1"/>
          </p:cNvSpPr>
          <p:nvPr>
            <p:ph type="ctrTitle"/>
          </p:nvPr>
        </p:nvSpPr>
        <p:spPr>
          <a:xfrm>
            <a:off x="4072125" y="3369725"/>
            <a:ext cx="2686800" cy="6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600" b="0">
                <a:solidFill>
                  <a:schemeClr val="lt1"/>
                </a:solidFill>
                <a:latin typeface="Catamaran Light"/>
                <a:ea typeface="Catamaran Light"/>
                <a:cs typeface="Catamaran Light"/>
                <a:sym typeface="Catamaran Light"/>
              </a:rPr>
              <a:t>iShares Core S&amp;P Small Cap ETF</a:t>
            </a:r>
            <a:endParaRPr sz="1600" b="0">
              <a:solidFill>
                <a:schemeClr val="lt1"/>
              </a:solidFill>
              <a:latin typeface="Catamaran Light"/>
              <a:ea typeface="Catamaran Light"/>
              <a:cs typeface="Catamaran Light"/>
              <a:sym typeface="Catamaran Light"/>
            </a:endParaRPr>
          </a:p>
        </p:txBody>
      </p:sp>
      <p:sp>
        <p:nvSpPr>
          <p:cNvPr id="631" name="Google Shape;631;p64"/>
          <p:cNvSpPr/>
          <p:nvPr/>
        </p:nvSpPr>
        <p:spPr>
          <a:xfrm>
            <a:off x="759000" y="1073300"/>
            <a:ext cx="3312900" cy="914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4"/>
          <p:cNvSpPr txBox="1">
            <a:spLocks noGrp="1"/>
          </p:cNvSpPr>
          <p:nvPr>
            <p:ph type="ctrTitle"/>
          </p:nvPr>
        </p:nvSpPr>
        <p:spPr>
          <a:xfrm>
            <a:off x="893517" y="1353650"/>
            <a:ext cx="2990100" cy="3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1.</a:t>
            </a:r>
            <a:endParaRPr>
              <a:solidFill>
                <a:schemeClr val="lt1"/>
              </a:solidFill>
            </a:endParaRPr>
          </a:p>
        </p:txBody>
      </p:sp>
      <p:sp>
        <p:nvSpPr>
          <p:cNvPr id="633" name="Google Shape;633;p64"/>
          <p:cNvSpPr/>
          <p:nvPr/>
        </p:nvSpPr>
        <p:spPr>
          <a:xfrm>
            <a:off x="759000" y="3222850"/>
            <a:ext cx="3312900" cy="914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4"/>
          <p:cNvSpPr txBox="1">
            <a:spLocks noGrp="1"/>
          </p:cNvSpPr>
          <p:nvPr>
            <p:ph type="ctrTitle"/>
          </p:nvPr>
        </p:nvSpPr>
        <p:spPr>
          <a:xfrm>
            <a:off x="893517" y="3491999"/>
            <a:ext cx="2990100" cy="3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3.</a:t>
            </a:r>
            <a:endParaRPr>
              <a:solidFill>
                <a:schemeClr val="lt1"/>
              </a:solidFill>
            </a:endParaRPr>
          </a:p>
        </p:txBody>
      </p:sp>
      <p:sp>
        <p:nvSpPr>
          <p:cNvPr id="635" name="Google Shape;635;p64"/>
          <p:cNvSpPr txBox="1"/>
          <p:nvPr/>
        </p:nvSpPr>
        <p:spPr>
          <a:xfrm>
            <a:off x="6956837" y="1279801"/>
            <a:ext cx="1364700" cy="55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Catamaran Light"/>
                <a:ea typeface="Catamaran Light"/>
                <a:cs typeface="Catamaran Light"/>
                <a:sym typeface="Catamaran Light"/>
              </a:rPr>
              <a:t>Represents approx 75% of the market.</a:t>
            </a:r>
            <a:endParaRPr>
              <a:latin typeface="Catamaran Light"/>
              <a:ea typeface="Catamaran Light"/>
              <a:cs typeface="Catamaran Light"/>
              <a:sym typeface="Catamaran Light"/>
            </a:endParaRPr>
          </a:p>
        </p:txBody>
      </p:sp>
      <p:sp>
        <p:nvSpPr>
          <p:cNvPr id="636" name="Google Shape;636;p64"/>
          <p:cNvSpPr txBox="1"/>
          <p:nvPr/>
        </p:nvSpPr>
        <p:spPr>
          <a:xfrm>
            <a:off x="6956824" y="3391850"/>
            <a:ext cx="1364700" cy="55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a:latin typeface="Catamaran Light"/>
                <a:ea typeface="Catamaran Light"/>
                <a:cs typeface="Catamaran Light"/>
                <a:sym typeface="Catamaran Light"/>
              </a:rPr>
              <a:t>Small-Cap</a:t>
            </a:r>
            <a:endParaRPr>
              <a:latin typeface="Catamaran Light"/>
              <a:ea typeface="Catamaran Light"/>
              <a:cs typeface="Catamaran Light"/>
              <a:sym typeface="Catamaran Light"/>
            </a:endParaRPr>
          </a:p>
        </p:txBody>
      </p:sp>
      <p:sp>
        <p:nvSpPr>
          <p:cNvPr id="637" name="Google Shape;637;p64"/>
          <p:cNvSpPr/>
          <p:nvPr/>
        </p:nvSpPr>
        <p:spPr>
          <a:xfrm>
            <a:off x="759000" y="4385925"/>
            <a:ext cx="7562400" cy="548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4"/>
          <p:cNvSpPr txBox="1">
            <a:spLocks noGrp="1"/>
          </p:cNvSpPr>
          <p:nvPr>
            <p:ph type="ctrTitle"/>
          </p:nvPr>
        </p:nvSpPr>
        <p:spPr>
          <a:xfrm>
            <a:off x="758975" y="4550875"/>
            <a:ext cx="7562400" cy="2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2000" b="0">
                <a:solidFill>
                  <a:schemeClr val="lt1"/>
                </a:solidFill>
              </a:rPr>
              <a:t>All rounded Comparison</a:t>
            </a:r>
            <a:endParaRPr sz="2000" b="0">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65"/>
          <p:cNvSpPr/>
          <p:nvPr/>
        </p:nvSpPr>
        <p:spPr>
          <a:xfrm>
            <a:off x="0" y="3962425"/>
            <a:ext cx="7215000" cy="1181100"/>
          </a:xfrm>
          <a:prstGeom prst="rect">
            <a:avLst/>
          </a:prstGeom>
          <a:solidFill>
            <a:srgbClr val="C3B7A0">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0E2A47"/>
              </a:highlight>
            </a:endParaRPr>
          </a:p>
        </p:txBody>
      </p:sp>
      <p:sp>
        <p:nvSpPr>
          <p:cNvPr id="644" name="Google Shape;644;p65"/>
          <p:cNvSpPr/>
          <p:nvPr/>
        </p:nvSpPr>
        <p:spPr>
          <a:xfrm>
            <a:off x="0" y="390925"/>
            <a:ext cx="7215000" cy="35715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5"/>
          <p:cNvSpPr/>
          <p:nvPr/>
        </p:nvSpPr>
        <p:spPr>
          <a:xfrm>
            <a:off x="0" y="390925"/>
            <a:ext cx="7215000" cy="24939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5"/>
          <p:cNvSpPr/>
          <p:nvPr/>
        </p:nvSpPr>
        <p:spPr>
          <a:xfrm>
            <a:off x="0" y="390925"/>
            <a:ext cx="7215000" cy="14283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5"/>
          <p:cNvSpPr/>
          <p:nvPr/>
        </p:nvSpPr>
        <p:spPr>
          <a:xfrm>
            <a:off x="0" y="390925"/>
            <a:ext cx="1620000" cy="4752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5"/>
          <p:cNvSpPr txBox="1">
            <a:spLocks noGrp="1"/>
          </p:cNvSpPr>
          <p:nvPr>
            <p:ph type="ctrTitle"/>
          </p:nvPr>
        </p:nvSpPr>
        <p:spPr>
          <a:xfrm rot="5400000">
            <a:off x="6923750" y="1221475"/>
            <a:ext cx="28257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RESULTS</a:t>
            </a:r>
            <a:endParaRPr/>
          </a:p>
        </p:txBody>
      </p:sp>
      <p:graphicFrame>
        <p:nvGraphicFramePr>
          <p:cNvPr id="649" name="Google Shape;649;p65"/>
          <p:cNvGraphicFramePr/>
          <p:nvPr/>
        </p:nvGraphicFramePr>
        <p:xfrm>
          <a:off x="720000" y="352825"/>
          <a:ext cx="6147375" cy="4792990"/>
        </p:xfrm>
        <a:graphic>
          <a:graphicData uri="http://schemas.openxmlformats.org/drawingml/2006/table">
            <a:tbl>
              <a:tblPr>
                <a:noFill/>
                <a:tableStyleId>{5F2010DC-752D-4331-A13D-33C9731C954D}</a:tableStyleId>
              </a:tblPr>
              <a:tblGrid>
                <a:gridCol w="851825">
                  <a:extLst>
                    <a:ext uri="{9D8B030D-6E8A-4147-A177-3AD203B41FA5}">
                      <a16:colId xmlns:a16="http://schemas.microsoft.com/office/drawing/2014/main" val="20000"/>
                    </a:ext>
                  </a:extLst>
                </a:gridCol>
                <a:gridCol w="1399775">
                  <a:extLst>
                    <a:ext uri="{9D8B030D-6E8A-4147-A177-3AD203B41FA5}">
                      <a16:colId xmlns:a16="http://schemas.microsoft.com/office/drawing/2014/main" val="20001"/>
                    </a:ext>
                  </a:extLst>
                </a:gridCol>
                <a:gridCol w="1319625">
                  <a:extLst>
                    <a:ext uri="{9D8B030D-6E8A-4147-A177-3AD203B41FA5}">
                      <a16:colId xmlns:a16="http://schemas.microsoft.com/office/drawing/2014/main" val="20002"/>
                    </a:ext>
                  </a:extLst>
                </a:gridCol>
                <a:gridCol w="1346675">
                  <a:extLst>
                    <a:ext uri="{9D8B030D-6E8A-4147-A177-3AD203B41FA5}">
                      <a16:colId xmlns:a16="http://schemas.microsoft.com/office/drawing/2014/main" val="20003"/>
                    </a:ext>
                  </a:extLst>
                </a:gridCol>
                <a:gridCol w="1229475">
                  <a:extLst>
                    <a:ext uri="{9D8B030D-6E8A-4147-A177-3AD203B41FA5}">
                      <a16:colId xmlns:a16="http://schemas.microsoft.com/office/drawing/2014/main" val="20004"/>
                    </a:ext>
                  </a:extLst>
                </a:gridCol>
              </a:tblGrid>
              <a:tr h="425150">
                <a:tc>
                  <a:txBody>
                    <a:bodyPr/>
                    <a:lstStyle/>
                    <a:p>
                      <a:pPr marL="0" lvl="0" indent="0" algn="ctr" rtl="0">
                        <a:spcBef>
                          <a:spcPts val="0"/>
                        </a:spcBef>
                        <a:spcAft>
                          <a:spcPts val="0"/>
                        </a:spcAft>
                        <a:buNone/>
                      </a:pPr>
                      <a:endParaRPr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300" b="1">
                          <a:solidFill>
                            <a:schemeClr val="dk1"/>
                          </a:solidFill>
                          <a:latin typeface="Livvic"/>
                          <a:ea typeface="Livvic"/>
                          <a:cs typeface="Livvic"/>
                          <a:sym typeface="Livvic"/>
                        </a:rPr>
                        <a:t>Sharpe Ratio</a:t>
                      </a:r>
                      <a:endParaRPr sz="13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300" b="1">
                          <a:solidFill>
                            <a:schemeClr val="dk1"/>
                          </a:solidFill>
                          <a:latin typeface="Livvic"/>
                          <a:ea typeface="Livvic"/>
                          <a:cs typeface="Livvic"/>
                          <a:sym typeface="Livvic"/>
                        </a:rPr>
                        <a:t>Sortino Ratio</a:t>
                      </a:r>
                      <a:endParaRPr sz="13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300" b="1">
                          <a:solidFill>
                            <a:schemeClr val="dk1"/>
                          </a:solidFill>
                          <a:latin typeface="Livvic"/>
                          <a:ea typeface="Livvic"/>
                          <a:cs typeface="Livvic"/>
                          <a:sym typeface="Livvic"/>
                        </a:rPr>
                        <a:t>Maximum Drawdown</a:t>
                      </a:r>
                      <a:endParaRPr sz="13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Maximum Drawdown Duration</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Our Portfolio</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solidFill>
                            <a:srgbClr val="274E13"/>
                          </a:solidFill>
                          <a:latin typeface="Livvic"/>
                          <a:ea typeface="Livvic"/>
                          <a:cs typeface="Livvic"/>
                          <a:sym typeface="Livvic"/>
                        </a:rPr>
                        <a:t>68.72%</a:t>
                      </a:r>
                      <a:endParaRPr b="1">
                        <a:solidFill>
                          <a:srgbClr val="274E13"/>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solidFill>
                            <a:srgbClr val="660000"/>
                          </a:solidFill>
                          <a:latin typeface="Livvic"/>
                          <a:ea typeface="Livvic"/>
                          <a:cs typeface="Livvic"/>
                          <a:sym typeface="Livvic"/>
                        </a:rPr>
                        <a:t>56.91%</a:t>
                      </a:r>
                      <a:endParaRPr b="1">
                        <a:solidFill>
                          <a:srgbClr val="660000"/>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solidFill>
                            <a:srgbClr val="660000"/>
                          </a:solidFill>
                          <a:latin typeface="Livvic"/>
                          <a:ea typeface="Livvic"/>
                          <a:cs typeface="Livvic"/>
                          <a:sym typeface="Livvic"/>
                        </a:rPr>
                        <a:t>66.12%</a:t>
                      </a:r>
                      <a:endParaRPr b="1">
                        <a:solidFill>
                          <a:srgbClr val="660000"/>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latin typeface="Livvic"/>
                          <a:ea typeface="Livvic"/>
                          <a:cs typeface="Livvic"/>
                          <a:sym typeface="Livvic"/>
                        </a:rPr>
                        <a:t>17 Months</a:t>
                      </a:r>
                      <a:endParaRPr b="1">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S&amp;P 500</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52.97%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238.27%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52.56%</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16 Months</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Russell 2000</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48.79%</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223.87%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54.08%</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21 Months</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1015375">
                <a:tc>
                  <a:txBody>
                    <a:bodyPr/>
                    <a:lstStyle/>
                    <a:p>
                      <a:pPr marL="0" lvl="0" indent="0" algn="ctr" rtl="0">
                        <a:spcBef>
                          <a:spcPts val="0"/>
                        </a:spcBef>
                        <a:spcAft>
                          <a:spcPts val="0"/>
                        </a:spcAft>
                        <a:buNone/>
                      </a:pPr>
                      <a:r>
                        <a:rPr lang="es" sz="1100" b="1">
                          <a:solidFill>
                            <a:schemeClr val="lt1"/>
                          </a:solidFill>
                          <a:latin typeface="Livvic"/>
                          <a:ea typeface="Livvic"/>
                          <a:cs typeface="Livvic"/>
                          <a:sym typeface="Livvic"/>
                        </a:rPr>
                        <a:t>iShares Core S&amp;P Small Cap ETF</a:t>
                      </a:r>
                      <a:endParaRPr sz="11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41.09%</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271.97%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51.97%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21 Months</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66"/>
          <p:cNvSpPr/>
          <p:nvPr/>
        </p:nvSpPr>
        <p:spPr>
          <a:xfrm>
            <a:off x="0" y="1167441"/>
            <a:ext cx="6930998" cy="24939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6"/>
          <p:cNvSpPr/>
          <p:nvPr/>
        </p:nvSpPr>
        <p:spPr>
          <a:xfrm>
            <a:off x="0" y="1167441"/>
            <a:ext cx="6930998" cy="14283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6"/>
          <p:cNvSpPr/>
          <p:nvPr/>
        </p:nvSpPr>
        <p:spPr>
          <a:xfrm>
            <a:off x="0" y="1167441"/>
            <a:ext cx="1620000" cy="249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6"/>
          <p:cNvSpPr txBox="1">
            <a:spLocks noGrp="1"/>
          </p:cNvSpPr>
          <p:nvPr>
            <p:ph type="ctrTitle"/>
          </p:nvPr>
        </p:nvSpPr>
        <p:spPr>
          <a:xfrm>
            <a:off x="368834" y="155738"/>
            <a:ext cx="4564362"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000" dirty="0"/>
              <a:t>COMPARISON WITH S&amp;P500</a:t>
            </a:r>
            <a:endParaRPr sz="2000" dirty="0"/>
          </a:p>
        </p:txBody>
      </p:sp>
      <p:graphicFrame>
        <p:nvGraphicFramePr>
          <p:cNvPr id="658" name="Google Shape;658;p66"/>
          <p:cNvGraphicFramePr/>
          <p:nvPr>
            <p:extLst>
              <p:ext uri="{D42A27DB-BD31-4B8C-83A1-F6EECF244321}">
                <p14:modId xmlns:p14="http://schemas.microsoft.com/office/powerpoint/2010/main" val="2492149268"/>
              </p:ext>
            </p:extLst>
          </p:nvPr>
        </p:nvGraphicFramePr>
        <p:xfrm>
          <a:off x="720000" y="1129341"/>
          <a:ext cx="6147375" cy="2762240"/>
        </p:xfrm>
        <a:graphic>
          <a:graphicData uri="http://schemas.openxmlformats.org/drawingml/2006/table">
            <a:tbl>
              <a:tblPr>
                <a:noFill/>
                <a:tableStyleId>{5F2010DC-752D-4331-A13D-33C9731C954D}</a:tableStyleId>
              </a:tblPr>
              <a:tblGrid>
                <a:gridCol w="851825">
                  <a:extLst>
                    <a:ext uri="{9D8B030D-6E8A-4147-A177-3AD203B41FA5}">
                      <a16:colId xmlns:a16="http://schemas.microsoft.com/office/drawing/2014/main" val="20000"/>
                    </a:ext>
                  </a:extLst>
                </a:gridCol>
                <a:gridCol w="1399775">
                  <a:extLst>
                    <a:ext uri="{9D8B030D-6E8A-4147-A177-3AD203B41FA5}">
                      <a16:colId xmlns:a16="http://schemas.microsoft.com/office/drawing/2014/main" val="20001"/>
                    </a:ext>
                  </a:extLst>
                </a:gridCol>
                <a:gridCol w="1319625">
                  <a:extLst>
                    <a:ext uri="{9D8B030D-6E8A-4147-A177-3AD203B41FA5}">
                      <a16:colId xmlns:a16="http://schemas.microsoft.com/office/drawing/2014/main" val="20002"/>
                    </a:ext>
                  </a:extLst>
                </a:gridCol>
                <a:gridCol w="1346675">
                  <a:extLst>
                    <a:ext uri="{9D8B030D-6E8A-4147-A177-3AD203B41FA5}">
                      <a16:colId xmlns:a16="http://schemas.microsoft.com/office/drawing/2014/main" val="20003"/>
                    </a:ext>
                  </a:extLst>
                </a:gridCol>
                <a:gridCol w="1229475">
                  <a:extLst>
                    <a:ext uri="{9D8B030D-6E8A-4147-A177-3AD203B41FA5}">
                      <a16:colId xmlns:a16="http://schemas.microsoft.com/office/drawing/2014/main" val="20004"/>
                    </a:ext>
                  </a:extLst>
                </a:gridCol>
              </a:tblGrid>
              <a:tr h="425150">
                <a:tc>
                  <a:txBody>
                    <a:bodyPr/>
                    <a:lstStyle/>
                    <a:p>
                      <a:pPr marL="0" lvl="0" indent="0" algn="ctr" rtl="0">
                        <a:spcBef>
                          <a:spcPts val="0"/>
                        </a:spcBef>
                        <a:spcAft>
                          <a:spcPts val="0"/>
                        </a:spcAft>
                        <a:buNone/>
                      </a:pPr>
                      <a:endParaRPr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300" b="1">
                          <a:solidFill>
                            <a:schemeClr val="dk1"/>
                          </a:solidFill>
                          <a:latin typeface="Livvic"/>
                          <a:ea typeface="Livvic"/>
                          <a:cs typeface="Livvic"/>
                          <a:sym typeface="Livvic"/>
                        </a:rPr>
                        <a:t>Sharpe Ratio</a:t>
                      </a:r>
                      <a:endParaRPr sz="13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300" b="1">
                          <a:solidFill>
                            <a:schemeClr val="dk1"/>
                          </a:solidFill>
                          <a:latin typeface="Livvic"/>
                          <a:ea typeface="Livvic"/>
                          <a:cs typeface="Livvic"/>
                          <a:sym typeface="Livvic"/>
                        </a:rPr>
                        <a:t>Sortino Ratio</a:t>
                      </a:r>
                      <a:endParaRPr sz="13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300" b="1">
                          <a:solidFill>
                            <a:schemeClr val="dk1"/>
                          </a:solidFill>
                          <a:latin typeface="Livvic"/>
                          <a:ea typeface="Livvic"/>
                          <a:cs typeface="Livvic"/>
                          <a:sym typeface="Livvic"/>
                        </a:rPr>
                        <a:t>Maximum Drawdown</a:t>
                      </a:r>
                      <a:endParaRPr sz="13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Maximum Drawdown Duration</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Our Portfolio</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solidFill>
                            <a:srgbClr val="274E13"/>
                          </a:solidFill>
                          <a:latin typeface="Livvic"/>
                          <a:ea typeface="Livvic"/>
                          <a:cs typeface="Livvic"/>
                          <a:sym typeface="Livvic"/>
                        </a:rPr>
                        <a:t>68.72%</a:t>
                      </a:r>
                      <a:endParaRPr b="1">
                        <a:solidFill>
                          <a:srgbClr val="274E13"/>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solidFill>
                            <a:srgbClr val="660000"/>
                          </a:solidFill>
                          <a:latin typeface="Livvic"/>
                          <a:ea typeface="Livvic"/>
                          <a:cs typeface="Livvic"/>
                          <a:sym typeface="Livvic"/>
                        </a:rPr>
                        <a:t>56.91%</a:t>
                      </a:r>
                      <a:endParaRPr b="1">
                        <a:solidFill>
                          <a:srgbClr val="660000"/>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solidFill>
                            <a:srgbClr val="660000"/>
                          </a:solidFill>
                          <a:latin typeface="Livvic"/>
                          <a:ea typeface="Livvic"/>
                          <a:cs typeface="Livvic"/>
                          <a:sym typeface="Livvic"/>
                        </a:rPr>
                        <a:t>66.12%</a:t>
                      </a:r>
                      <a:endParaRPr b="1">
                        <a:solidFill>
                          <a:srgbClr val="660000"/>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latin typeface="Livvic"/>
                          <a:ea typeface="Livvic"/>
                          <a:cs typeface="Livvic"/>
                          <a:sym typeface="Livvic"/>
                        </a:rPr>
                        <a:t>17 Months</a:t>
                      </a:r>
                      <a:endParaRPr b="1">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S&amp;P 500</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52.97%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238.27%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52.56%</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dirty="0">
                          <a:solidFill>
                            <a:schemeClr val="dk1"/>
                          </a:solidFill>
                          <a:latin typeface="Livvic Light"/>
                          <a:ea typeface="Livvic Light"/>
                          <a:cs typeface="Livvic Light"/>
                          <a:sym typeface="Livvic Light"/>
                        </a:rPr>
                        <a:t>16 Months</a:t>
                      </a:r>
                      <a:endParaRPr dirty="0">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659" name="Google Shape;659;p66"/>
          <p:cNvSpPr txBox="1"/>
          <p:nvPr/>
        </p:nvSpPr>
        <p:spPr>
          <a:xfrm>
            <a:off x="2426018" y="3851052"/>
            <a:ext cx="3840300" cy="1053263"/>
          </a:xfrm>
          <a:prstGeom prst="rect">
            <a:avLst/>
          </a:prstGeom>
          <a:noFill/>
          <a:ln w="12700">
            <a:solidFill>
              <a:schemeClr val="tx1"/>
            </a:solidFill>
            <a:prstDash val="dash"/>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Catamaran Light"/>
              <a:buChar char="●"/>
            </a:pPr>
            <a:r>
              <a:rPr lang="es" dirty="0">
                <a:latin typeface="Catamaran Light"/>
                <a:ea typeface="Catamaran Light"/>
                <a:cs typeface="Catamaran Light"/>
                <a:sym typeface="Catamaran Light"/>
              </a:rPr>
              <a:t>S&amp;P500 Market-Cap Weighted: mostly Large Cap (More Stable)</a:t>
            </a:r>
            <a:endParaRPr dirty="0">
              <a:latin typeface="Catamaran Light"/>
              <a:ea typeface="Catamaran Light"/>
              <a:cs typeface="Catamaran Light"/>
              <a:sym typeface="Catamaran Light"/>
            </a:endParaRPr>
          </a:p>
          <a:p>
            <a:pPr marL="457200" lvl="0" indent="-317500" algn="l" rtl="0">
              <a:spcBef>
                <a:spcPts val="0"/>
              </a:spcBef>
              <a:spcAft>
                <a:spcPts val="0"/>
              </a:spcAft>
              <a:buSzPts val="1400"/>
              <a:buFont typeface="Catamaran Light"/>
              <a:buChar char="●"/>
            </a:pPr>
            <a:r>
              <a:rPr lang="es" dirty="0">
                <a:latin typeface="Catamaran Light"/>
                <a:ea typeface="Catamaran Light"/>
                <a:cs typeface="Catamaran Light"/>
                <a:sym typeface="Catamaran Light"/>
              </a:rPr>
              <a:t>Larger companies -&gt; Larger cash balances -&gt; Share Repurchase/R&amp;D</a:t>
            </a:r>
            <a:endParaRPr dirty="0">
              <a:latin typeface="Catamaran Light"/>
              <a:ea typeface="Catamaran Light"/>
              <a:cs typeface="Catamaran Light"/>
              <a:sym typeface="Catamaran Light"/>
            </a:endParaRPr>
          </a:p>
          <a:p>
            <a:pPr marL="0" lvl="0" indent="0" algn="l" rtl="0">
              <a:spcBef>
                <a:spcPts val="0"/>
              </a:spcBef>
              <a:spcAft>
                <a:spcPts val="0"/>
              </a:spcAft>
              <a:buNone/>
            </a:pPr>
            <a:endParaRPr dirty="0">
              <a:latin typeface="Catamaran Light"/>
              <a:ea typeface="Catamaran Light"/>
              <a:cs typeface="Catamaran Light"/>
              <a:sym typeface="Catamaran 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67"/>
          <p:cNvSpPr/>
          <p:nvPr/>
        </p:nvSpPr>
        <p:spPr>
          <a:xfrm>
            <a:off x="0" y="829430"/>
            <a:ext cx="6662057" cy="35715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7"/>
          <p:cNvSpPr/>
          <p:nvPr/>
        </p:nvSpPr>
        <p:spPr>
          <a:xfrm>
            <a:off x="0" y="829430"/>
            <a:ext cx="6662057" cy="24939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7"/>
          <p:cNvSpPr/>
          <p:nvPr/>
        </p:nvSpPr>
        <p:spPr>
          <a:xfrm>
            <a:off x="0" y="829430"/>
            <a:ext cx="6662057" cy="14283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7"/>
          <p:cNvSpPr/>
          <p:nvPr/>
        </p:nvSpPr>
        <p:spPr>
          <a:xfrm>
            <a:off x="0" y="829430"/>
            <a:ext cx="1313970" cy="3571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68" name="Google Shape;668;p67"/>
          <p:cNvGraphicFramePr/>
          <p:nvPr>
            <p:extLst>
              <p:ext uri="{D42A27DB-BD31-4B8C-83A1-F6EECF244321}">
                <p14:modId xmlns:p14="http://schemas.microsoft.com/office/powerpoint/2010/main" val="1664439425"/>
              </p:ext>
            </p:extLst>
          </p:nvPr>
        </p:nvGraphicFramePr>
        <p:xfrm>
          <a:off x="289696" y="775962"/>
          <a:ext cx="6147375" cy="3777615"/>
        </p:xfrm>
        <a:graphic>
          <a:graphicData uri="http://schemas.openxmlformats.org/drawingml/2006/table">
            <a:tbl>
              <a:tblPr>
                <a:noFill/>
                <a:tableStyleId>{5F2010DC-752D-4331-A13D-33C9731C954D}</a:tableStyleId>
              </a:tblPr>
              <a:tblGrid>
                <a:gridCol w="851825">
                  <a:extLst>
                    <a:ext uri="{9D8B030D-6E8A-4147-A177-3AD203B41FA5}">
                      <a16:colId xmlns:a16="http://schemas.microsoft.com/office/drawing/2014/main" val="20000"/>
                    </a:ext>
                  </a:extLst>
                </a:gridCol>
                <a:gridCol w="1399775">
                  <a:extLst>
                    <a:ext uri="{9D8B030D-6E8A-4147-A177-3AD203B41FA5}">
                      <a16:colId xmlns:a16="http://schemas.microsoft.com/office/drawing/2014/main" val="20001"/>
                    </a:ext>
                  </a:extLst>
                </a:gridCol>
                <a:gridCol w="1319625">
                  <a:extLst>
                    <a:ext uri="{9D8B030D-6E8A-4147-A177-3AD203B41FA5}">
                      <a16:colId xmlns:a16="http://schemas.microsoft.com/office/drawing/2014/main" val="20002"/>
                    </a:ext>
                  </a:extLst>
                </a:gridCol>
                <a:gridCol w="1346675">
                  <a:extLst>
                    <a:ext uri="{9D8B030D-6E8A-4147-A177-3AD203B41FA5}">
                      <a16:colId xmlns:a16="http://schemas.microsoft.com/office/drawing/2014/main" val="20003"/>
                    </a:ext>
                  </a:extLst>
                </a:gridCol>
                <a:gridCol w="1229475">
                  <a:extLst>
                    <a:ext uri="{9D8B030D-6E8A-4147-A177-3AD203B41FA5}">
                      <a16:colId xmlns:a16="http://schemas.microsoft.com/office/drawing/2014/main" val="20004"/>
                    </a:ext>
                  </a:extLst>
                </a:gridCol>
              </a:tblGrid>
              <a:tr h="425150">
                <a:tc>
                  <a:txBody>
                    <a:bodyPr/>
                    <a:lstStyle/>
                    <a:p>
                      <a:pPr marL="0" lvl="0" indent="0" algn="ctr" rtl="0">
                        <a:spcBef>
                          <a:spcPts val="0"/>
                        </a:spcBef>
                        <a:spcAft>
                          <a:spcPts val="0"/>
                        </a:spcAft>
                        <a:buNone/>
                      </a:pPr>
                      <a:endParaRPr b="1" dirty="0">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300" b="1">
                          <a:solidFill>
                            <a:schemeClr val="dk1"/>
                          </a:solidFill>
                          <a:latin typeface="Livvic"/>
                          <a:ea typeface="Livvic"/>
                          <a:cs typeface="Livvic"/>
                          <a:sym typeface="Livvic"/>
                        </a:rPr>
                        <a:t>Sharpe Ratio</a:t>
                      </a:r>
                      <a:endParaRPr sz="13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300" b="1">
                          <a:solidFill>
                            <a:schemeClr val="dk1"/>
                          </a:solidFill>
                          <a:latin typeface="Livvic"/>
                          <a:ea typeface="Livvic"/>
                          <a:cs typeface="Livvic"/>
                          <a:sym typeface="Livvic"/>
                        </a:rPr>
                        <a:t>Sortino Ratio</a:t>
                      </a:r>
                      <a:endParaRPr sz="13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300" b="1">
                          <a:solidFill>
                            <a:schemeClr val="dk1"/>
                          </a:solidFill>
                          <a:latin typeface="Livvic"/>
                          <a:ea typeface="Livvic"/>
                          <a:cs typeface="Livvic"/>
                          <a:sym typeface="Livvic"/>
                        </a:rPr>
                        <a:t>Maximum Drawdown</a:t>
                      </a:r>
                      <a:endParaRPr sz="13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Maximum Drawdown Duration</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015375">
                <a:tc>
                  <a:txBody>
                    <a:bodyPr/>
                    <a:lstStyle/>
                    <a:p>
                      <a:pPr marL="0" lvl="0" indent="0" algn="ctr" rtl="0">
                        <a:spcBef>
                          <a:spcPts val="0"/>
                        </a:spcBef>
                        <a:spcAft>
                          <a:spcPts val="0"/>
                        </a:spcAft>
                        <a:buNone/>
                      </a:pPr>
                      <a:r>
                        <a:rPr lang="es" sz="1200" b="1" dirty="0">
                          <a:solidFill>
                            <a:schemeClr val="lt1"/>
                          </a:solidFill>
                          <a:latin typeface="Livvic"/>
                          <a:ea typeface="Livvic"/>
                          <a:cs typeface="Livvic"/>
                          <a:sym typeface="Livvic"/>
                        </a:rPr>
                        <a:t>Our Portfolio</a:t>
                      </a:r>
                      <a:endParaRPr sz="1200" b="1" dirty="0">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dirty="0">
                          <a:solidFill>
                            <a:srgbClr val="274E13"/>
                          </a:solidFill>
                          <a:latin typeface="Livvic"/>
                          <a:ea typeface="Livvic"/>
                          <a:cs typeface="Livvic"/>
                          <a:sym typeface="Livvic"/>
                        </a:rPr>
                        <a:t>68.72%</a:t>
                      </a:r>
                      <a:endParaRPr b="1" dirty="0">
                        <a:solidFill>
                          <a:srgbClr val="274E13"/>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solidFill>
                            <a:srgbClr val="660000"/>
                          </a:solidFill>
                          <a:latin typeface="Livvic"/>
                          <a:ea typeface="Livvic"/>
                          <a:cs typeface="Livvic"/>
                          <a:sym typeface="Livvic"/>
                        </a:rPr>
                        <a:t>56.91%</a:t>
                      </a:r>
                      <a:endParaRPr b="1">
                        <a:solidFill>
                          <a:srgbClr val="660000"/>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solidFill>
                            <a:srgbClr val="660000"/>
                          </a:solidFill>
                          <a:latin typeface="Livvic"/>
                          <a:ea typeface="Livvic"/>
                          <a:cs typeface="Livvic"/>
                          <a:sym typeface="Livvic"/>
                        </a:rPr>
                        <a:t>66.12%</a:t>
                      </a:r>
                      <a:endParaRPr b="1">
                        <a:solidFill>
                          <a:srgbClr val="660000"/>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b="1">
                          <a:latin typeface="Livvic"/>
                          <a:ea typeface="Livvic"/>
                          <a:cs typeface="Livvic"/>
                          <a:sym typeface="Livvic"/>
                        </a:rPr>
                        <a:t>17 Months</a:t>
                      </a:r>
                      <a:endParaRPr b="1">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Russell 2000</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48.79%</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223.87%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54.08%</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21 Months</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015375">
                <a:tc>
                  <a:txBody>
                    <a:bodyPr/>
                    <a:lstStyle/>
                    <a:p>
                      <a:pPr marL="0" lvl="0" indent="0" algn="ctr" rtl="0">
                        <a:spcBef>
                          <a:spcPts val="0"/>
                        </a:spcBef>
                        <a:spcAft>
                          <a:spcPts val="0"/>
                        </a:spcAft>
                        <a:buNone/>
                      </a:pPr>
                      <a:r>
                        <a:rPr lang="es" sz="1100" b="1">
                          <a:solidFill>
                            <a:schemeClr val="lt1"/>
                          </a:solidFill>
                          <a:latin typeface="Livvic"/>
                          <a:ea typeface="Livvic"/>
                          <a:cs typeface="Livvic"/>
                          <a:sym typeface="Livvic"/>
                        </a:rPr>
                        <a:t>iShares Core S&amp;P Small Cap ETF</a:t>
                      </a:r>
                      <a:endParaRPr sz="11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41.09%</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271.97%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51.97%</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dirty="0">
                          <a:solidFill>
                            <a:schemeClr val="dk1"/>
                          </a:solidFill>
                          <a:latin typeface="Livvic Light"/>
                          <a:ea typeface="Livvic Light"/>
                          <a:cs typeface="Livvic Light"/>
                          <a:sym typeface="Livvic Light"/>
                        </a:rPr>
                        <a:t>21 Months</a:t>
                      </a:r>
                      <a:endParaRPr dirty="0">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669" name="Google Shape;669;p67"/>
          <p:cNvSpPr txBox="1">
            <a:spLocks noGrp="1"/>
          </p:cNvSpPr>
          <p:nvPr>
            <p:ph type="ctrTitle"/>
          </p:nvPr>
        </p:nvSpPr>
        <p:spPr>
          <a:xfrm>
            <a:off x="289696" y="189283"/>
            <a:ext cx="5128385"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dirty="0"/>
              <a:t>COMPARISON WITH SMALL CAP INDICES</a:t>
            </a:r>
            <a:endParaRPr sz="1800" dirty="0"/>
          </a:p>
        </p:txBody>
      </p:sp>
      <p:sp>
        <p:nvSpPr>
          <p:cNvPr id="670" name="Google Shape;670;p67"/>
          <p:cNvSpPr txBox="1"/>
          <p:nvPr/>
        </p:nvSpPr>
        <p:spPr>
          <a:xfrm>
            <a:off x="6951753" y="1849293"/>
            <a:ext cx="1709028" cy="1630951"/>
          </a:xfrm>
          <a:prstGeom prst="rect">
            <a:avLst/>
          </a:prstGeom>
          <a:noFill/>
          <a:ln w="12700">
            <a:solidFill>
              <a:schemeClr val="tx1"/>
            </a:solidFill>
            <a:prstDash val="dash"/>
          </a:ln>
        </p:spPr>
        <p:txBody>
          <a:bodyPr spcFirstLastPara="1" wrap="square" lIns="91425" tIns="91425" rIns="91425" bIns="91425" anchor="t" anchorCtr="0">
            <a:noAutofit/>
          </a:bodyPr>
          <a:lstStyle/>
          <a:p>
            <a:pPr marL="139700" lvl="0" algn="l" rtl="0">
              <a:spcBef>
                <a:spcPts val="0"/>
              </a:spcBef>
              <a:spcAft>
                <a:spcPts val="0"/>
              </a:spcAft>
              <a:buSzPts val="1400"/>
            </a:pPr>
            <a:r>
              <a:rPr lang="en-US" b="1" dirty="0">
                <a:latin typeface="Catamaran" panose="020B0604020202020204" charset="0"/>
                <a:ea typeface="Catamaran Light"/>
                <a:cs typeface="Catamaran" panose="020B0604020202020204" charset="0"/>
                <a:sym typeface="Catamaran Light"/>
              </a:rPr>
              <a:t>Key Takeaway:</a:t>
            </a:r>
            <a:endParaRPr lang="es" b="1" dirty="0">
              <a:latin typeface="Catamaran" panose="020B0604020202020204" charset="0"/>
              <a:ea typeface="Catamaran Light"/>
              <a:cs typeface="Catamaran" panose="020B0604020202020204" charset="0"/>
              <a:sym typeface="Catamaran Light"/>
            </a:endParaRPr>
          </a:p>
          <a:p>
            <a:pPr marL="139700" lvl="0" algn="l" rtl="0">
              <a:spcBef>
                <a:spcPts val="0"/>
              </a:spcBef>
              <a:spcAft>
                <a:spcPts val="0"/>
              </a:spcAft>
              <a:buSzPts val="1400"/>
            </a:pPr>
            <a:r>
              <a:rPr lang="es" dirty="0">
                <a:latin typeface="Catamaran" panose="020B0604020202020204" charset="0"/>
                <a:ea typeface="Catamaran Light"/>
                <a:cs typeface="Catamaran" panose="020B0604020202020204" charset="0"/>
                <a:sym typeface="Catamaran Light"/>
              </a:rPr>
              <a:t>Size (in terms of Market Cap) might not be large contributing factor in relation to Performance</a:t>
            </a:r>
            <a:endParaRPr dirty="0">
              <a:latin typeface="Catamaran" panose="020B0604020202020204" charset="0"/>
              <a:ea typeface="Catamaran Light"/>
              <a:cs typeface="Catamaran" panose="020B0604020202020204" charset="0"/>
              <a:sym typeface="Catamaran 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4"/>
        <p:cNvGrpSpPr/>
        <p:nvPr/>
      </p:nvGrpSpPr>
      <p:grpSpPr>
        <a:xfrm>
          <a:off x="0" y="0"/>
          <a:ext cx="0" cy="0"/>
          <a:chOff x="0" y="0"/>
          <a:chExt cx="0" cy="0"/>
        </a:xfrm>
      </p:grpSpPr>
      <p:sp>
        <p:nvSpPr>
          <p:cNvPr id="675" name="Google Shape;675;p68"/>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8"/>
          <p:cNvSpPr txBox="1">
            <a:spLocks noGrp="1"/>
          </p:cNvSpPr>
          <p:nvPr>
            <p:ph type="title"/>
          </p:nvPr>
        </p:nvSpPr>
        <p:spPr>
          <a:xfrm>
            <a:off x="1492449" y="2067175"/>
            <a:ext cx="6159001" cy="572700"/>
          </a:xfrm>
          <a:prstGeom prst="rect">
            <a:avLst/>
          </a:prstGeom>
        </p:spPr>
        <p:txBody>
          <a:bodyPr spcFirstLastPara="1" wrap="square" lIns="91425" tIns="91425" rIns="91425" bIns="91425" anchor="t" anchorCtr="0">
            <a:noAutofit/>
          </a:bodyPr>
          <a:lstStyle/>
          <a:p>
            <a:pPr marL="457200" lvl="0" indent="0" rtl="0">
              <a:spcBef>
                <a:spcPts val="0"/>
              </a:spcBef>
              <a:spcAft>
                <a:spcPts val="0"/>
              </a:spcAft>
              <a:buNone/>
            </a:pPr>
            <a:r>
              <a:rPr lang="es" sz="3000" dirty="0">
                <a:solidFill>
                  <a:schemeClr val="lt1"/>
                </a:solidFill>
              </a:rPr>
              <a:t>B. Limitations</a:t>
            </a:r>
            <a:endParaRPr sz="3000" dirty="0">
              <a:solidFill>
                <a:schemeClr val="lt1"/>
              </a:solidFill>
            </a:endParaRPr>
          </a:p>
        </p:txBody>
      </p:sp>
      <p:sp>
        <p:nvSpPr>
          <p:cNvPr id="677" name="Google Shape;677;p68"/>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8"/>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69"/>
          <p:cNvSpPr txBox="1">
            <a:spLocks noGrp="1"/>
          </p:cNvSpPr>
          <p:nvPr>
            <p:ph type="ctrTitle"/>
          </p:nvPr>
        </p:nvSpPr>
        <p:spPr>
          <a:xfrm>
            <a:off x="247578" y="301200"/>
            <a:ext cx="4643700" cy="48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Limitations of our Strategy</a:t>
            </a:r>
            <a:endParaRPr/>
          </a:p>
        </p:txBody>
      </p:sp>
      <p:sp>
        <p:nvSpPr>
          <p:cNvPr id="684" name="Google Shape;684;p69"/>
          <p:cNvSpPr txBox="1">
            <a:spLocks noGrp="1"/>
          </p:cNvSpPr>
          <p:nvPr>
            <p:ph type="body" idx="1"/>
          </p:nvPr>
        </p:nvSpPr>
        <p:spPr>
          <a:xfrm>
            <a:off x="475375" y="859450"/>
            <a:ext cx="8080500" cy="632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Char char="●"/>
            </a:pPr>
            <a:r>
              <a:rPr lang="es" sz="1600">
                <a:solidFill>
                  <a:schemeClr val="dk1"/>
                </a:solidFill>
                <a:latin typeface="Catamaran Medium"/>
                <a:ea typeface="Catamaran Medium"/>
                <a:cs typeface="Catamaran Medium"/>
                <a:sym typeface="Catamaran Medium"/>
              </a:rPr>
              <a:t>Our portfolio is Sharpe-Ratio Optimised, thus it has less emphasis on diversification. </a:t>
            </a:r>
            <a:endParaRPr sz="1600">
              <a:solidFill>
                <a:schemeClr val="dk1"/>
              </a:solidFill>
              <a:latin typeface="Catamaran Medium"/>
              <a:ea typeface="Catamaran Medium"/>
              <a:cs typeface="Catamaran Medium"/>
              <a:sym typeface="Catamaran Medium"/>
            </a:endParaRPr>
          </a:p>
          <a:p>
            <a:pPr marL="457200" lvl="0" indent="-330200" algn="l" rtl="0">
              <a:spcBef>
                <a:spcPts val="0"/>
              </a:spcBef>
              <a:spcAft>
                <a:spcPts val="0"/>
              </a:spcAft>
              <a:buClr>
                <a:schemeClr val="dk1"/>
              </a:buClr>
              <a:buSzPts val="1600"/>
              <a:buChar char="●"/>
            </a:pPr>
            <a:r>
              <a:rPr lang="es" sz="1600">
                <a:solidFill>
                  <a:schemeClr val="dk1"/>
                </a:solidFill>
                <a:latin typeface="Catamaran Medium"/>
                <a:ea typeface="Catamaran Medium"/>
                <a:cs typeface="Catamaran Medium"/>
                <a:sym typeface="Catamaran Medium"/>
              </a:rPr>
              <a:t>Result: Average annual portfolio size of 20 stocks</a:t>
            </a:r>
            <a:endParaRPr sz="1600">
              <a:solidFill>
                <a:schemeClr val="dk1"/>
              </a:solidFill>
              <a:latin typeface="Catamaran Medium"/>
              <a:ea typeface="Catamaran Medium"/>
              <a:cs typeface="Catamaran Medium"/>
              <a:sym typeface="Catamaran Medium"/>
            </a:endParaRPr>
          </a:p>
        </p:txBody>
      </p:sp>
      <p:pic>
        <p:nvPicPr>
          <p:cNvPr id="685" name="Google Shape;685;p69"/>
          <p:cNvPicPr preferRelativeResize="0"/>
          <p:nvPr/>
        </p:nvPicPr>
        <p:blipFill rotWithShape="1">
          <a:blip r:embed="rId3">
            <a:alphaModFix/>
          </a:blip>
          <a:srcRect t="3399" r="2591" b="15280"/>
          <a:stretch/>
        </p:blipFill>
        <p:spPr>
          <a:xfrm>
            <a:off x="475375" y="2577800"/>
            <a:ext cx="3720300" cy="2279853"/>
          </a:xfrm>
          <a:prstGeom prst="rect">
            <a:avLst/>
          </a:prstGeom>
          <a:noFill/>
          <a:ln w="9525" cap="flat" cmpd="sng">
            <a:solidFill>
              <a:schemeClr val="accent4"/>
            </a:solidFill>
            <a:prstDash val="solid"/>
            <a:round/>
            <a:headEnd type="none" w="sm" len="sm"/>
            <a:tailEnd type="none" w="sm" len="sm"/>
          </a:ln>
        </p:spPr>
      </p:pic>
      <p:sp>
        <p:nvSpPr>
          <p:cNvPr id="686" name="Google Shape;686;p69"/>
          <p:cNvSpPr txBox="1"/>
          <p:nvPr/>
        </p:nvSpPr>
        <p:spPr>
          <a:xfrm>
            <a:off x="475375" y="2050000"/>
            <a:ext cx="3720300" cy="3957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Catamaran Light"/>
                <a:ea typeface="Catamaran Light"/>
                <a:cs typeface="Catamaran Light"/>
                <a:sym typeface="Catamaran Light"/>
              </a:rPr>
              <a:t>Russell 2000 is much more diversified</a:t>
            </a:r>
            <a:endParaRPr>
              <a:solidFill>
                <a:srgbClr val="FFFFFF"/>
              </a:solidFill>
              <a:latin typeface="Catamaran Light"/>
              <a:ea typeface="Catamaran Light"/>
              <a:cs typeface="Catamaran Light"/>
              <a:sym typeface="Catamaran Light"/>
            </a:endParaRPr>
          </a:p>
        </p:txBody>
      </p:sp>
      <p:pic>
        <p:nvPicPr>
          <p:cNvPr id="687" name="Google Shape;687;p69"/>
          <p:cNvPicPr preferRelativeResize="0"/>
          <p:nvPr/>
        </p:nvPicPr>
        <p:blipFill>
          <a:blip r:embed="rId4">
            <a:alphaModFix/>
          </a:blip>
          <a:stretch>
            <a:fillRect/>
          </a:stretch>
        </p:blipFill>
        <p:spPr>
          <a:xfrm>
            <a:off x="4720025" y="2579950"/>
            <a:ext cx="3835975" cy="2279850"/>
          </a:xfrm>
          <a:prstGeom prst="rect">
            <a:avLst/>
          </a:prstGeom>
          <a:noFill/>
          <a:ln w="9525" cap="flat" cmpd="sng">
            <a:solidFill>
              <a:schemeClr val="accent1"/>
            </a:solidFill>
            <a:prstDash val="solid"/>
            <a:round/>
            <a:headEnd type="none" w="sm" len="sm"/>
            <a:tailEnd type="none" w="sm" len="sm"/>
          </a:ln>
        </p:spPr>
      </p:pic>
      <p:sp>
        <p:nvSpPr>
          <p:cNvPr id="688" name="Google Shape;688;p69"/>
          <p:cNvSpPr txBox="1"/>
          <p:nvPr/>
        </p:nvSpPr>
        <p:spPr>
          <a:xfrm>
            <a:off x="4720025" y="2004100"/>
            <a:ext cx="3836100" cy="487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Catamaran Light"/>
                <a:ea typeface="Catamaran Light"/>
                <a:cs typeface="Catamaran Light"/>
                <a:sym typeface="Catamaran Light"/>
              </a:rPr>
              <a:t>iShares Core S&amp;P Small Cap ETF is much more diversified and avoids holding illiquid stocks</a:t>
            </a:r>
            <a:endParaRPr>
              <a:solidFill>
                <a:srgbClr val="FFFFFF"/>
              </a:solidFill>
              <a:latin typeface="Catamaran Light"/>
              <a:ea typeface="Catamaran Light"/>
              <a:cs typeface="Catamaran Light"/>
              <a:sym typeface="Catamaran Light"/>
            </a:endParaRPr>
          </a:p>
        </p:txBody>
      </p:sp>
      <p:sp>
        <p:nvSpPr>
          <p:cNvPr id="689" name="Google Shape;689;p69"/>
          <p:cNvSpPr txBox="1"/>
          <p:nvPr/>
        </p:nvSpPr>
        <p:spPr>
          <a:xfrm>
            <a:off x="3478800" y="1531150"/>
            <a:ext cx="2186400" cy="30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600" b="1">
                <a:latin typeface="Catamaran"/>
                <a:ea typeface="Catamaran"/>
                <a:cs typeface="Catamaran"/>
                <a:sym typeface="Catamaran"/>
              </a:rPr>
              <a:t>In contrast:</a:t>
            </a:r>
            <a:endParaRPr sz="1600" b="1">
              <a:latin typeface="Catamaran"/>
              <a:ea typeface="Catamaran"/>
              <a:cs typeface="Catamaran"/>
              <a:sym typeface="Catamaran"/>
            </a:endParaRPr>
          </a:p>
        </p:txBody>
      </p:sp>
      <p:sp>
        <p:nvSpPr>
          <p:cNvPr id="690" name="Google Shape;690;p69"/>
          <p:cNvSpPr/>
          <p:nvPr/>
        </p:nvSpPr>
        <p:spPr>
          <a:xfrm>
            <a:off x="363400" y="1835350"/>
            <a:ext cx="8302200" cy="3118500"/>
          </a:xfrm>
          <a:prstGeom prst="rect">
            <a:avLst/>
          </a:prstGeom>
          <a:noFill/>
          <a:ln w="9525" cap="flat" cmpd="sng">
            <a:solidFill>
              <a:schemeClr val="dk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4"/>
        <p:cNvGrpSpPr/>
        <p:nvPr/>
      </p:nvGrpSpPr>
      <p:grpSpPr>
        <a:xfrm>
          <a:off x="0" y="0"/>
          <a:ext cx="0" cy="0"/>
          <a:chOff x="0" y="0"/>
          <a:chExt cx="0" cy="0"/>
        </a:xfrm>
      </p:grpSpPr>
      <p:sp>
        <p:nvSpPr>
          <p:cNvPr id="695" name="Google Shape;695;p70"/>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70"/>
          <p:cNvSpPr/>
          <p:nvPr/>
        </p:nvSpPr>
        <p:spPr>
          <a:xfrm>
            <a:off x="720000" y="540000"/>
            <a:ext cx="3310200" cy="1568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70"/>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700" dirty="0">
                <a:solidFill>
                  <a:schemeClr val="lt1"/>
                </a:solidFill>
              </a:rPr>
              <a:t>Recommendations</a:t>
            </a:r>
            <a:endParaRPr sz="2700" dirty="0">
              <a:solidFill>
                <a:schemeClr val="lt1"/>
              </a:solidFill>
            </a:endParaRPr>
          </a:p>
        </p:txBody>
      </p:sp>
      <p:sp>
        <p:nvSpPr>
          <p:cNvPr id="698" name="Google Shape;698;p70"/>
          <p:cNvSpPr txBox="1">
            <a:spLocks noGrp="1"/>
          </p:cNvSpPr>
          <p:nvPr>
            <p:ph type="title" idx="2"/>
          </p:nvPr>
        </p:nvSpPr>
        <p:spPr>
          <a:xfrm rot="5400000">
            <a:off x="7142178" y="3570226"/>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chemeClr val="lt1"/>
                </a:solidFill>
              </a:rPr>
              <a:t>04</a:t>
            </a:r>
            <a:endParaRPr>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2"/>
        <p:cNvGrpSpPr/>
        <p:nvPr/>
      </p:nvGrpSpPr>
      <p:grpSpPr>
        <a:xfrm>
          <a:off x="0" y="0"/>
          <a:ext cx="0" cy="0"/>
          <a:chOff x="0" y="0"/>
          <a:chExt cx="0" cy="0"/>
        </a:xfrm>
      </p:grpSpPr>
      <p:sp>
        <p:nvSpPr>
          <p:cNvPr id="703" name="Google Shape;703;p71"/>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71"/>
          <p:cNvSpPr txBox="1">
            <a:spLocks noGrp="1"/>
          </p:cNvSpPr>
          <p:nvPr>
            <p:ph type="title"/>
          </p:nvPr>
        </p:nvSpPr>
        <p:spPr>
          <a:xfrm>
            <a:off x="1492449" y="2067175"/>
            <a:ext cx="6159001" cy="572700"/>
          </a:xfrm>
          <a:prstGeom prst="rect">
            <a:avLst/>
          </a:prstGeom>
        </p:spPr>
        <p:txBody>
          <a:bodyPr spcFirstLastPara="1" wrap="square" lIns="91425" tIns="91425" rIns="91425" bIns="91425" anchor="t" anchorCtr="0">
            <a:noAutofit/>
          </a:bodyPr>
          <a:lstStyle/>
          <a:p>
            <a:pPr marL="457200" lvl="0" indent="0" rtl="0">
              <a:spcBef>
                <a:spcPts val="0"/>
              </a:spcBef>
              <a:spcAft>
                <a:spcPts val="0"/>
              </a:spcAft>
              <a:buNone/>
            </a:pPr>
            <a:r>
              <a:rPr lang="es" sz="2800" dirty="0">
                <a:solidFill>
                  <a:schemeClr val="lt1"/>
                </a:solidFill>
              </a:rPr>
              <a:t>SENTIMENT ANALYSIS</a:t>
            </a:r>
            <a:endParaRPr sz="2800" dirty="0">
              <a:solidFill>
                <a:schemeClr val="lt1"/>
              </a:solidFill>
            </a:endParaRPr>
          </a:p>
          <a:p>
            <a:pPr marL="457200" lvl="0" indent="0" rtl="0">
              <a:spcBef>
                <a:spcPts val="0"/>
              </a:spcBef>
              <a:spcAft>
                <a:spcPts val="0"/>
              </a:spcAft>
              <a:buNone/>
            </a:pPr>
            <a:endParaRPr sz="2800" dirty="0">
              <a:solidFill>
                <a:schemeClr val="lt1"/>
              </a:solidFill>
            </a:endParaRPr>
          </a:p>
          <a:p>
            <a:pPr marL="457200" lvl="0" indent="0" rtl="0">
              <a:spcBef>
                <a:spcPts val="0"/>
              </a:spcBef>
              <a:spcAft>
                <a:spcPts val="0"/>
              </a:spcAft>
              <a:buNone/>
            </a:pPr>
            <a:endParaRPr sz="2800" dirty="0">
              <a:solidFill>
                <a:schemeClr val="lt1"/>
              </a:solidFill>
            </a:endParaRPr>
          </a:p>
        </p:txBody>
      </p:sp>
      <p:sp>
        <p:nvSpPr>
          <p:cNvPr id="705" name="Google Shape;705;p71"/>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71"/>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73"/>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73"/>
          <p:cNvSpPr/>
          <p:nvPr/>
        </p:nvSpPr>
        <p:spPr>
          <a:xfrm>
            <a:off x="643800" y="609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73"/>
          <p:cNvSpPr txBox="1">
            <a:spLocks noGrp="1"/>
          </p:cNvSpPr>
          <p:nvPr>
            <p:ph type="ctrTitle" idx="2"/>
          </p:nvPr>
        </p:nvSpPr>
        <p:spPr>
          <a:xfrm>
            <a:off x="643800" y="60925"/>
            <a:ext cx="3218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000" dirty="0">
                <a:solidFill>
                  <a:schemeClr val="lt1"/>
                </a:solidFill>
              </a:rPr>
              <a:t>METHODOLOGY</a:t>
            </a:r>
            <a:endParaRPr sz="2000" dirty="0">
              <a:solidFill>
                <a:schemeClr val="lt1"/>
              </a:solidFill>
            </a:endParaRPr>
          </a:p>
        </p:txBody>
      </p:sp>
      <p:grpSp>
        <p:nvGrpSpPr>
          <p:cNvPr id="725" name="Google Shape;725;p73"/>
          <p:cNvGrpSpPr/>
          <p:nvPr/>
        </p:nvGrpSpPr>
        <p:grpSpPr>
          <a:xfrm>
            <a:off x="3069115" y="144288"/>
            <a:ext cx="677992" cy="503798"/>
            <a:chOff x="1278299" y="2439293"/>
            <a:chExt cx="410829" cy="332343"/>
          </a:xfrm>
        </p:grpSpPr>
        <p:sp>
          <p:nvSpPr>
            <p:cNvPr id="726" name="Google Shape;726;p7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7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7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7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7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7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7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7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34" name="Google Shape;734;p73"/>
          <p:cNvCxnSpPr/>
          <p:nvPr/>
        </p:nvCxnSpPr>
        <p:spPr>
          <a:xfrm>
            <a:off x="624850" y="867675"/>
            <a:ext cx="900" cy="4172400"/>
          </a:xfrm>
          <a:prstGeom prst="straightConnector1">
            <a:avLst/>
          </a:prstGeom>
          <a:noFill/>
          <a:ln w="9525" cap="flat" cmpd="sng">
            <a:solidFill>
              <a:schemeClr val="dk2"/>
            </a:solidFill>
            <a:prstDash val="solid"/>
            <a:round/>
            <a:headEnd type="none" w="med" len="med"/>
            <a:tailEnd type="none" w="med" len="med"/>
          </a:ln>
        </p:spPr>
      </p:cxnSp>
      <p:cxnSp>
        <p:nvCxnSpPr>
          <p:cNvPr id="735" name="Google Shape;735;p73"/>
          <p:cNvCxnSpPr/>
          <p:nvPr/>
        </p:nvCxnSpPr>
        <p:spPr>
          <a:xfrm>
            <a:off x="729860" y="941205"/>
            <a:ext cx="0" cy="210000"/>
          </a:xfrm>
          <a:prstGeom prst="straightConnector1">
            <a:avLst/>
          </a:prstGeom>
          <a:noFill/>
          <a:ln w="9525" cap="flat" cmpd="sng">
            <a:solidFill>
              <a:schemeClr val="dk2"/>
            </a:solidFill>
            <a:prstDash val="solid"/>
            <a:round/>
            <a:headEnd type="none" w="med" len="med"/>
            <a:tailEnd type="none" w="med" len="med"/>
          </a:ln>
        </p:spPr>
      </p:cxnSp>
      <p:sp>
        <p:nvSpPr>
          <p:cNvPr id="736" name="Google Shape;736;p73"/>
          <p:cNvSpPr txBox="1"/>
          <p:nvPr/>
        </p:nvSpPr>
        <p:spPr>
          <a:xfrm>
            <a:off x="733525" y="814800"/>
            <a:ext cx="733800" cy="2850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s" b="1">
                <a:latin typeface="Catamaran"/>
                <a:ea typeface="Catamaran"/>
                <a:cs typeface="Catamaran"/>
                <a:sym typeface="Catamaran"/>
              </a:rPr>
              <a:t>Step 1</a:t>
            </a:r>
            <a:endParaRPr b="1">
              <a:latin typeface="Catamaran"/>
              <a:ea typeface="Catamaran"/>
              <a:cs typeface="Catamaran"/>
              <a:sym typeface="Catamaran"/>
            </a:endParaRPr>
          </a:p>
        </p:txBody>
      </p:sp>
      <p:sp>
        <p:nvSpPr>
          <p:cNvPr id="737" name="Google Shape;737;p73"/>
          <p:cNvSpPr txBox="1"/>
          <p:nvPr/>
        </p:nvSpPr>
        <p:spPr>
          <a:xfrm>
            <a:off x="1326626" y="814800"/>
            <a:ext cx="1967700" cy="48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a:latin typeface="Catamaran"/>
                <a:ea typeface="Catamaran"/>
                <a:cs typeface="Catamaran"/>
                <a:sym typeface="Catamaran"/>
              </a:rPr>
              <a:t>Data Collection: Collect financial headline news for a period from 2005-2017</a:t>
            </a:r>
            <a:endParaRPr b="1">
              <a:latin typeface="Catamaran"/>
              <a:ea typeface="Catamaran"/>
              <a:cs typeface="Catamaran"/>
              <a:sym typeface="Catamaran"/>
            </a:endParaRPr>
          </a:p>
        </p:txBody>
      </p:sp>
      <p:cxnSp>
        <p:nvCxnSpPr>
          <p:cNvPr id="738" name="Google Shape;738;p73"/>
          <p:cNvCxnSpPr/>
          <p:nvPr/>
        </p:nvCxnSpPr>
        <p:spPr>
          <a:xfrm>
            <a:off x="729860" y="2088005"/>
            <a:ext cx="0" cy="210000"/>
          </a:xfrm>
          <a:prstGeom prst="straightConnector1">
            <a:avLst/>
          </a:prstGeom>
          <a:noFill/>
          <a:ln w="9525" cap="flat" cmpd="sng">
            <a:solidFill>
              <a:schemeClr val="dk2"/>
            </a:solidFill>
            <a:prstDash val="solid"/>
            <a:round/>
            <a:headEnd type="none" w="med" len="med"/>
            <a:tailEnd type="none" w="med" len="med"/>
          </a:ln>
        </p:spPr>
      </p:cxnSp>
      <p:sp>
        <p:nvSpPr>
          <p:cNvPr id="739" name="Google Shape;739;p73"/>
          <p:cNvSpPr txBox="1"/>
          <p:nvPr/>
        </p:nvSpPr>
        <p:spPr>
          <a:xfrm>
            <a:off x="733525" y="1961600"/>
            <a:ext cx="675600" cy="285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b="1">
                <a:latin typeface="Catamaran"/>
                <a:ea typeface="Catamaran"/>
                <a:cs typeface="Catamaran"/>
                <a:sym typeface="Catamaran"/>
              </a:rPr>
              <a:t>Step 2</a:t>
            </a:r>
            <a:endParaRPr b="1">
              <a:latin typeface="Catamaran"/>
              <a:ea typeface="Catamaran"/>
              <a:cs typeface="Catamaran"/>
              <a:sym typeface="Catamaran"/>
            </a:endParaRPr>
          </a:p>
        </p:txBody>
      </p:sp>
      <p:sp>
        <p:nvSpPr>
          <p:cNvPr id="740" name="Google Shape;740;p73"/>
          <p:cNvSpPr txBox="1"/>
          <p:nvPr/>
        </p:nvSpPr>
        <p:spPr>
          <a:xfrm>
            <a:off x="1326625" y="1961600"/>
            <a:ext cx="2218200" cy="48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s" dirty="0">
                <a:latin typeface="Catamaran"/>
                <a:ea typeface="Catamaran"/>
                <a:cs typeface="Catamaran"/>
                <a:sym typeface="Catamaran"/>
              </a:rPr>
              <a:t>Analyzing Data: Feeding financial news collected into Vad</a:t>
            </a:r>
            <a:r>
              <a:rPr lang="en-US" dirty="0">
                <a:latin typeface="Catamaran"/>
                <a:ea typeface="Catamaran"/>
                <a:cs typeface="Catamaran"/>
                <a:sym typeface="Catamaran"/>
              </a:rPr>
              <a:t>e</a:t>
            </a:r>
            <a:r>
              <a:rPr lang="es" dirty="0">
                <a:latin typeface="Catamaran"/>
                <a:ea typeface="Catamaran"/>
                <a:cs typeface="Catamaran"/>
                <a:sym typeface="Catamaran"/>
              </a:rPr>
              <a:t>r and Textblob to generate sentiment scores</a:t>
            </a:r>
            <a:endParaRPr b="1" dirty="0">
              <a:latin typeface="Catamaran"/>
              <a:ea typeface="Catamaran"/>
              <a:cs typeface="Catamaran"/>
              <a:sym typeface="Catamaran"/>
            </a:endParaRPr>
          </a:p>
        </p:txBody>
      </p:sp>
      <p:cxnSp>
        <p:nvCxnSpPr>
          <p:cNvPr id="741" name="Google Shape;741;p73"/>
          <p:cNvCxnSpPr/>
          <p:nvPr/>
        </p:nvCxnSpPr>
        <p:spPr>
          <a:xfrm>
            <a:off x="738310" y="3311205"/>
            <a:ext cx="0" cy="210000"/>
          </a:xfrm>
          <a:prstGeom prst="straightConnector1">
            <a:avLst/>
          </a:prstGeom>
          <a:noFill/>
          <a:ln w="9525" cap="flat" cmpd="sng">
            <a:solidFill>
              <a:schemeClr val="dk2"/>
            </a:solidFill>
            <a:prstDash val="solid"/>
            <a:round/>
            <a:headEnd type="none" w="med" len="med"/>
            <a:tailEnd type="none" w="med" len="med"/>
          </a:ln>
        </p:spPr>
      </p:cxnSp>
      <p:sp>
        <p:nvSpPr>
          <p:cNvPr id="742" name="Google Shape;742;p73"/>
          <p:cNvSpPr txBox="1"/>
          <p:nvPr/>
        </p:nvSpPr>
        <p:spPr>
          <a:xfrm>
            <a:off x="741975" y="3184800"/>
            <a:ext cx="675600" cy="285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b="1">
                <a:latin typeface="Catamaran"/>
                <a:ea typeface="Catamaran"/>
                <a:cs typeface="Catamaran"/>
                <a:sym typeface="Catamaran"/>
              </a:rPr>
              <a:t>Step 3</a:t>
            </a:r>
            <a:endParaRPr b="1">
              <a:latin typeface="Catamaran"/>
              <a:ea typeface="Catamaran"/>
              <a:cs typeface="Catamaran"/>
              <a:sym typeface="Catamaran"/>
            </a:endParaRPr>
          </a:p>
        </p:txBody>
      </p:sp>
      <p:sp>
        <p:nvSpPr>
          <p:cNvPr id="743" name="Google Shape;743;p73"/>
          <p:cNvSpPr txBox="1"/>
          <p:nvPr/>
        </p:nvSpPr>
        <p:spPr>
          <a:xfrm>
            <a:off x="1335072" y="3184806"/>
            <a:ext cx="1581900" cy="487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dirty="0">
                <a:latin typeface="Catamaran"/>
                <a:ea typeface="Catamaran"/>
                <a:cs typeface="Catamaran"/>
                <a:sym typeface="Catamaran"/>
              </a:rPr>
              <a:t>Compute average sentiment scores </a:t>
            </a:r>
            <a:endParaRPr b="1" dirty="0">
              <a:latin typeface="Catamaran"/>
              <a:ea typeface="Catamaran"/>
              <a:cs typeface="Catamaran"/>
              <a:sym typeface="Catamaran"/>
            </a:endParaRPr>
          </a:p>
        </p:txBody>
      </p:sp>
      <p:cxnSp>
        <p:nvCxnSpPr>
          <p:cNvPr id="744" name="Google Shape;744;p73"/>
          <p:cNvCxnSpPr/>
          <p:nvPr/>
        </p:nvCxnSpPr>
        <p:spPr>
          <a:xfrm>
            <a:off x="729860" y="4317230"/>
            <a:ext cx="0" cy="210000"/>
          </a:xfrm>
          <a:prstGeom prst="straightConnector1">
            <a:avLst/>
          </a:prstGeom>
          <a:noFill/>
          <a:ln w="9525" cap="flat" cmpd="sng">
            <a:solidFill>
              <a:schemeClr val="dk2"/>
            </a:solidFill>
            <a:prstDash val="solid"/>
            <a:round/>
            <a:headEnd type="none" w="med" len="med"/>
            <a:tailEnd type="none" w="med" len="med"/>
          </a:ln>
        </p:spPr>
      </p:cxnSp>
      <p:sp>
        <p:nvSpPr>
          <p:cNvPr id="745" name="Google Shape;745;p73"/>
          <p:cNvSpPr txBox="1"/>
          <p:nvPr/>
        </p:nvSpPr>
        <p:spPr>
          <a:xfrm>
            <a:off x="733525" y="4190825"/>
            <a:ext cx="675600" cy="2850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b="1" dirty="0">
                <a:latin typeface="Catamaran"/>
                <a:ea typeface="Catamaran"/>
                <a:cs typeface="Catamaran"/>
                <a:sym typeface="Catamaran"/>
              </a:rPr>
              <a:t>Step 4</a:t>
            </a:r>
            <a:endParaRPr b="1" dirty="0">
              <a:latin typeface="Catamaran"/>
              <a:ea typeface="Catamaran"/>
              <a:cs typeface="Catamaran"/>
              <a:sym typeface="Catamaran"/>
            </a:endParaRPr>
          </a:p>
        </p:txBody>
      </p:sp>
      <p:sp>
        <p:nvSpPr>
          <p:cNvPr id="746" name="Google Shape;746;p73"/>
          <p:cNvSpPr txBox="1"/>
          <p:nvPr/>
        </p:nvSpPr>
        <p:spPr>
          <a:xfrm>
            <a:off x="1326625" y="4190825"/>
            <a:ext cx="1882800" cy="487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a:latin typeface="Catamaran"/>
                <a:ea typeface="Catamaran"/>
                <a:cs typeface="Catamaran"/>
                <a:sym typeface="Catamaran"/>
              </a:rPr>
              <a:t>Correlate these scores with annual return to find the coefficient of correlation </a:t>
            </a:r>
            <a:endParaRPr>
              <a:latin typeface="Catamaran"/>
              <a:ea typeface="Catamaran"/>
              <a:cs typeface="Catamaran"/>
              <a:sym typeface="Catamaran"/>
            </a:endParaRPr>
          </a:p>
        </p:txBody>
      </p:sp>
      <p:pic>
        <p:nvPicPr>
          <p:cNvPr id="747" name="Google Shape;747;p73"/>
          <p:cNvPicPr preferRelativeResize="0"/>
          <p:nvPr/>
        </p:nvPicPr>
        <p:blipFill>
          <a:blip r:embed="rId3">
            <a:alphaModFix/>
          </a:blip>
          <a:stretch>
            <a:fillRect/>
          </a:stretch>
        </p:blipFill>
        <p:spPr>
          <a:xfrm flipH="1">
            <a:off x="4125175" y="2366125"/>
            <a:ext cx="3553725" cy="2369150"/>
          </a:xfrm>
          <a:prstGeom prst="rect">
            <a:avLst/>
          </a:prstGeom>
          <a:noFill/>
          <a:ln>
            <a:noFill/>
          </a:ln>
        </p:spPr>
      </p:pic>
      <p:sp>
        <p:nvSpPr>
          <p:cNvPr id="748" name="Google Shape;748;p73"/>
          <p:cNvSpPr txBox="1">
            <a:spLocks noGrp="1"/>
          </p:cNvSpPr>
          <p:nvPr>
            <p:ph type="body" idx="4294967295"/>
          </p:nvPr>
        </p:nvSpPr>
        <p:spPr>
          <a:xfrm>
            <a:off x="4459000" y="814800"/>
            <a:ext cx="3219900" cy="1276200"/>
          </a:xfrm>
          <a:prstGeom prst="rect">
            <a:avLst/>
          </a:prstGeom>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1400" b="1">
                <a:solidFill>
                  <a:schemeClr val="dk1"/>
                </a:solidFill>
              </a:rPr>
              <a:t>Key </a:t>
            </a:r>
            <a:r>
              <a:rPr lang="es" sz="1400" b="1"/>
              <a:t>Assumption</a:t>
            </a:r>
            <a:r>
              <a:rPr lang="es" sz="1400" b="1">
                <a:solidFill>
                  <a:schemeClr val="dk1"/>
                </a:solidFill>
              </a:rPr>
              <a:t>:</a:t>
            </a:r>
            <a:endParaRPr sz="1400" b="1">
              <a:solidFill>
                <a:schemeClr val="dk1"/>
              </a:solidFill>
            </a:endParaRPr>
          </a:p>
          <a:p>
            <a:pPr marL="457200" lvl="0" indent="-317500" algn="l" rtl="0">
              <a:lnSpc>
                <a:spcPct val="100000"/>
              </a:lnSpc>
              <a:spcBef>
                <a:spcPts val="1600"/>
              </a:spcBef>
              <a:spcAft>
                <a:spcPts val="0"/>
              </a:spcAft>
              <a:buClr>
                <a:schemeClr val="dk1"/>
              </a:buClr>
              <a:buSzPts val="1400"/>
              <a:buFont typeface="Catamaran Medium"/>
              <a:buChar char="●"/>
            </a:pPr>
            <a:r>
              <a:rPr lang="es" sz="1400">
                <a:latin typeface="Catamaran Medium"/>
                <a:ea typeface="Catamaran Medium"/>
                <a:cs typeface="Catamaran Medium"/>
                <a:sym typeface="Catamaran Medium"/>
              </a:rPr>
              <a:t>All investors are rational.</a:t>
            </a:r>
            <a:endParaRPr sz="1400">
              <a:solidFill>
                <a:schemeClr val="dk1"/>
              </a:solidFill>
              <a:latin typeface="Catamaran Medium"/>
              <a:ea typeface="Catamaran Medium"/>
              <a:cs typeface="Catamaran Medium"/>
              <a:sym typeface="Catamaran Medium"/>
            </a:endParaRPr>
          </a:p>
        </p:txBody>
      </p:sp>
      <p:grpSp>
        <p:nvGrpSpPr>
          <p:cNvPr id="749" name="Google Shape;749;p73"/>
          <p:cNvGrpSpPr/>
          <p:nvPr/>
        </p:nvGrpSpPr>
        <p:grpSpPr>
          <a:xfrm>
            <a:off x="3294326" y="969999"/>
            <a:ext cx="348568" cy="342514"/>
            <a:chOff x="-60988625" y="2310475"/>
            <a:chExt cx="316650" cy="311150"/>
          </a:xfrm>
        </p:grpSpPr>
        <p:sp>
          <p:nvSpPr>
            <p:cNvPr id="750" name="Google Shape;750;p7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7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7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7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7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7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73"/>
          <p:cNvGrpSpPr/>
          <p:nvPr/>
        </p:nvGrpSpPr>
        <p:grpSpPr>
          <a:xfrm>
            <a:off x="3339956" y="4484139"/>
            <a:ext cx="433062" cy="310169"/>
            <a:chOff x="-62882850" y="1999375"/>
            <a:chExt cx="315850" cy="250500"/>
          </a:xfrm>
        </p:grpSpPr>
        <p:sp>
          <p:nvSpPr>
            <p:cNvPr id="757" name="Google Shape;757;p7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7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73"/>
          <p:cNvGrpSpPr/>
          <p:nvPr/>
        </p:nvGrpSpPr>
        <p:grpSpPr>
          <a:xfrm>
            <a:off x="2891556" y="3294721"/>
            <a:ext cx="335490" cy="340929"/>
            <a:chOff x="1044400" y="2917425"/>
            <a:chExt cx="248125" cy="281550"/>
          </a:xfrm>
        </p:grpSpPr>
        <p:sp>
          <p:nvSpPr>
            <p:cNvPr id="760" name="Google Shape;760;p73"/>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73"/>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73"/>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73"/>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73"/>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accent5"/>
            </a:solidFill>
            <a:ln>
              <a:noFill/>
            </a:ln>
          </p:spPr>
        </p:sp>
        <p:sp>
          <p:nvSpPr>
            <p:cNvPr id="765" name="Google Shape;765;p73"/>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accent5"/>
            </a:solidFill>
            <a:ln>
              <a:noFill/>
            </a:ln>
          </p:spPr>
        </p:sp>
        <p:sp>
          <p:nvSpPr>
            <p:cNvPr id="766" name="Google Shape;766;p73"/>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accent5"/>
            </a:solidFill>
            <a:ln>
              <a:noFill/>
            </a:ln>
          </p:spPr>
        </p:sp>
        <p:sp>
          <p:nvSpPr>
            <p:cNvPr id="767" name="Google Shape;767;p73"/>
            <p:cNvSpPr/>
            <p:nvPr/>
          </p:nvSpPr>
          <p:spPr>
            <a:xfrm>
              <a:off x="1205975" y="2965750"/>
              <a:ext cx="21000" cy="16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73"/>
            <p:cNvSpPr/>
            <p:nvPr/>
          </p:nvSpPr>
          <p:spPr>
            <a:xfrm>
              <a:off x="1082225" y="2937250"/>
              <a:ext cx="11400" cy="26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73"/>
          <p:cNvGrpSpPr/>
          <p:nvPr/>
        </p:nvGrpSpPr>
        <p:grpSpPr>
          <a:xfrm>
            <a:off x="3340931" y="3293093"/>
            <a:ext cx="379642" cy="338309"/>
            <a:chOff x="-55225575" y="1903275"/>
            <a:chExt cx="318225" cy="316650"/>
          </a:xfrm>
        </p:grpSpPr>
        <p:sp>
          <p:nvSpPr>
            <p:cNvPr id="770" name="Google Shape;770;p73"/>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3"/>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3"/>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3"/>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3"/>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 name="Google Shape;775;p73"/>
          <p:cNvSpPr/>
          <p:nvPr/>
        </p:nvSpPr>
        <p:spPr>
          <a:xfrm>
            <a:off x="3544751" y="2231025"/>
            <a:ext cx="348593" cy="334639"/>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75"/>
          <p:cNvSpPr txBox="1"/>
          <p:nvPr/>
        </p:nvSpPr>
        <p:spPr>
          <a:xfrm>
            <a:off x="582125" y="2785146"/>
            <a:ext cx="6734400" cy="2201635"/>
          </a:xfrm>
          <a:prstGeom prst="rect">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s" b="1" dirty="0">
                <a:solidFill>
                  <a:schemeClr val="dk1"/>
                </a:solidFill>
                <a:latin typeface="Catamaran"/>
                <a:ea typeface="Catamaran"/>
                <a:cs typeface="Catamaran"/>
                <a:sym typeface="Catamaran"/>
              </a:rPr>
              <a:t>Key Findings</a:t>
            </a:r>
            <a:endParaRPr b="1" dirty="0">
              <a:solidFill>
                <a:schemeClr val="dk1"/>
              </a:solidFill>
              <a:latin typeface="Catamaran"/>
              <a:ea typeface="Catamaran"/>
              <a:cs typeface="Catamaran"/>
              <a:sym typeface="Catamaran"/>
            </a:endParaRPr>
          </a:p>
          <a:p>
            <a:pPr marL="457200" marR="0" lvl="0" indent="-317500" algn="l" rtl="0">
              <a:lnSpc>
                <a:spcPct val="100000"/>
              </a:lnSpc>
              <a:spcBef>
                <a:spcPts val="1600"/>
              </a:spcBef>
              <a:spcAft>
                <a:spcPts val="0"/>
              </a:spcAft>
              <a:buClr>
                <a:schemeClr val="dk1"/>
              </a:buClr>
              <a:buSzPts val="1400"/>
              <a:buFont typeface="Catamaran Medium"/>
              <a:buChar char="●"/>
            </a:pPr>
            <a:r>
              <a:rPr lang="es" dirty="0">
                <a:solidFill>
                  <a:schemeClr val="dk1"/>
                </a:solidFill>
                <a:latin typeface="Catamaran Medium"/>
                <a:ea typeface="Catamaran Medium"/>
                <a:cs typeface="Catamaran Medium"/>
                <a:sym typeface="Catamaran Medium"/>
              </a:rPr>
              <a:t>Exhibits a inverse relationship of -0.3415 </a:t>
            </a:r>
            <a:endParaRPr dirty="0">
              <a:solidFill>
                <a:schemeClr val="dk1"/>
              </a:solidFill>
              <a:latin typeface="Catamaran Medium"/>
              <a:ea typeface="Catamaran Medium"/>
              <a:cs typeface="Catamaran Medium"/>
              <a:sym typeface="Catamaran Medium"/>
            </a:endParaRPr>
          </a:p>
          <a:p>
            <a:pPr marL="457200" marR="0" lvl="0" indent="-317500" algn="l" rtl="0">
              <a:lnSpc>
                <a:spcPct val="100000"/>
              </a:lnSpc>
              <a:spcBef>
                <a:spcPts val="0"/>
              </a:spcBef>
              <a:spcAft>
                <a:spcPts val="0"/>
              </a:spcAft>
              <a:buClr>
                <a:schemeClr val="dk1"/>
              </a:buClr>
              <a:buSzPts val="1400"/>
              <a:buFont typeface="Catamaran Medium"/>
              <a:buChar char="●"/>
            </a:pPr>
            <a:r>
              <a:rPr lang="es" dirty="0">
                <a:solidFill>
                  <a:schemeClr val="dk1"/>
                </a:solidFill>
                <a:latin typeface="Catamaran Medium"/>
                <a:ea typeface="Catamaran Medium"/>
                <a:cs typeface="Catamaran Medium"/>
                <a:sym typeface="Catamaran Medium"/>
              </a:rPr>
              <a:t>Suggests that value stocks will exceed market performance and outperform during bear markets/economic recessions</a:t>
            </a:r>
            <a:endParaRPr dirty="0">
              <a:solidFill>
                <a:schemeClr val="dk1"/>
              </a:solidFill>
              <a:latin typeface="Catamaran Medium"/>
              <a:ea typeface="Catamaran Medium"/>
              <a:cs typeface="Catamaran Medium"/>
              <a:sym typeface="Catamaran Medium"/>
            </a:endParaRPr>
          </a:p>
          <a:p>
            <a:pPr marL="457200" marR="0" lvl="0" indent="-317500" algn="l" rtl="0">
              <a:lnSpc>
                <a:spcPct val="100000"/>
              </a:lnSpc>
              <a:spcBef>
                <a:spcPts val="0"/>
              </a:spcBef>
              <a:spcAft>
                <a:spcPts val="0"/>
              </a:spcAft>
              <a:buClr>
                <a:schemeClr val="dk1"/>
              </a:buClr>
              <a:buSzPts val="1400"/>
              <a:buFont typeface="Catamaran Medium"/>
              <a:buChar char="●"/>
            </a:pPr>
            <a:r>
              <a:rPr lang="es" dirty="0">
                <a:solidFill>
                  <a:schemeClr val="dk1"/>
                </a:solidFill>
                <a:latin typeface="Catamaran Medium"/>
                <a:ea typeface="Catamaran Medium"/>
                <a:cs typeface="Catamaran Medium"/>
                <a:sym typeface="Catamaran Medium"/>
              </a:rPr>
              <a:t>Corresponds to fundamentals of value investing</a:t>
            </a:r>
          </a:p>
          <a:p>
            <a:pPr marL="457200" lvl="0" indent="-317500">
              <a:buClr>
                <a:schemeClr val="dk1"/>
              </a:buClr>
              <a:buSzPts val="1400"/>
              <a:buFont typeface="Catamaran Medium"/>
              <a:buChar char="●"/>
            </a:pPr>
            <a:r>
              <a:rPr lang="en-SG" dirty="0">
                <a:solidFill>
                  <a:schemeClr val="dk1"/>
                </a:solidFill>
                <a:latin typeface="Catamaran Medium"/>
                <a:ea typeface="Catamaran Medium"/>
                <a:cs typeface="Catamaran Medium"/>
                <a:sym typeface="Catamaran Medium"/>
              </a:rPr>
              <a:t>Sentiment indicators act as signals for traders holding on to value stocks. </a:t>
            </a:r>
          </a:p>
          <a:p>
            <a:pPr marL="457200" lvl="0" indent="-317500">
              <a:buClr>
                <a:schemeClr val="dk1"/>
              </a:buClr>
              <a:buSzPts val="1400"/>
              <a:buFont typeface="Catamaran Medium"/>
              <a:buChar char="●"/>
            </a:pPr>
            <a:r>
              <a:rPr lang="en-SG" dirty="0">
                <a:solidFill>
                  <a:schemeClr val="dk1"/>
                </a:solidFill>
                <a:latin typeface="Catamaran Medium"/>
                <a:ea typeface="Catamaran Medium"/>
                <a:cs typeface="Catamaran Medium"/>
                <a:sym typeface="Catamaran Medium"/>
              </a:rPr>
              <a:t>Disaggregated sentiment scores of industry-specific news can help with diversification and portfolio allocation</a:t>
            </a:r>
          </a:p>
          <a:p>
            <a:pPr marL="457200" lvl="0" indent="-317500">
              <a:buClr>
                <a:schemeClr val="dk1"/>
              </a:buClr>
              <a:buSzPts val="1400"/>
              <a:buFont typeface="Catamaran Medium"/>
              <a:buChar char="●"/>
            </a:pPr>
            <a:r>
              <a:rPr lang="en-SG" dirty="0">
                <a:solidFill>
                  <a:schemeClr val="dk1"/>
                </a:solidFill>
                <a:latin typeface="Catamaran Medium"/>
                <a:ea typeface="Catamaran Medium"/>
                <a:cs typeface="Catamaran Medium"/>
                <a:sym typeface="Catamaran Medium"/>
              </a:rPr>
              <a:t>Overall higher alpha reaped. </a:t>
            </a:r>
          </a:p>
        </p:txBody>
      </p:sp>
      <p:sp>
        <p:nvSpPr>
          <p:cNvPr id="790" name="Google Shape;790;p75"/>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5"/>
          <p:cNvSpPr/>
          <p:nvPr/>
        </p:nvSpPr>
        <p:spPr>
          <a:xfrm>
            <a:off x="582125" y="269640"/>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5"/>
          <p:cNvSpPr txBox="1">
            <a:spLocks noGrp="1"/>
          </p:cNvSpPr>
          <p:nvPr>
            <p:ph type="ctrTitle" idx="2"/>
          </p:nvPr>
        </p:nvSpPr>
        <p:spPr>
          <a:xfrm>
            <a:off x="582125" y="339435"/>
            <a:ext cx="3218100" cy="50379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000" dirty="0">
                <a:solidFill>
                  <a:schemeClr val="lt1"/>
                </a:solidFill>
              </a:rPr>
              <a:t>Findings</a:t>
            </a:r>
            <a:endParaRPr sz="2000" dirty="0">
              <a:solidFill>
                <a:schemeClr val="lt1"/>
              </a:solidFill>
            </a:endParaRPr>
          </a:p>
        </p:txBody>
      </p:sp>
      <p:grpSp>
        <p:nvGrpSpPr>
          <p:cNvPr id="793" name="Google Shape;793;p75"/>
          <p:cNvGrpSpPr/>
          <p:nvPr/>
        </p:nvGrpSpPr>
        <p:grpSpPr>
          <a:xfrm>
            <a:off x="3007440" y="353003"/>
            <a:ext cx="677992" cy="503798"/>
            <a:chOff x="1278299" y="2439293"/>
            <a:chExt cx="410829" cy="332343"/>
          </a:xfrm>
        </p:grpSpPr>
        <p:sp>
          <p:nvSpPr>
            <p:cNvPr id="794" name="Google Shape;794;p7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7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7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7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2" name="Google Shape;802;p75"/>
          <p:cNvGraphicFramePr/>
          <p:nvPr>
            <p:extLst>
              <p:ext uri="{D42A27DB-BD31-4B8C-83A1-F6EECF244321}">
                <p14:modId xmlns:p14="http://schemas.microsoft.com/office/powerpoint/2010/main" val="256128431"/>
              </p:ext>
            </p:extLst>
          </p:nvPr>
        </p:nvGraphicFramePr>
        <p:xfrm>
          <a:off x="582125" y="1070223"/>
          <a:ext cx="6734400" cy="1584840"/>
        </p:xfrm>
        <a:graphic>
          <a:graphicData uri="http://schemas.openxmlformats.org/drawingml/2006/table">
            <a:tbl>
              <a:tblPr>
                <a:noFill/>
                <a:tableStyleId>{5F2010DC-752D-4331-A13D-33C9731C954D}</a:tableStyleId>
              </a:tblPr>
              <a:tblGrid>
                <a:gridCol w="2244800">
                  <a:extLst>
                    <a:ext uri="{9D8B030D-6E8A-4147-A177-3AD203B41FA5}">
                      <a16:colId xmlns:a16="http://schemas.microsoft.com/office/drawing/2014/main" val="20000"/>
                    </a:ext>
                  </a:extLst>
                </a:gridCol>
                <a:gridCol w="2244800">
                  <a:extLst>
                    <a:ext uri="{9D8B030D-6E8A-4147-A177-3AD203B41FA5}">
                      <a16:colId xmlns:a16="http://schemas.microsoft.com/office/drawing/2014/main" val="20001"/>
                    </a:ext>
                  </a:extLst>
                </a:gridCol>
                <a:gridCol w="2244800">
                  <a:extLst>
                    <a:ext uri="{9D8B030D-6E8A-4147-A177-3AD203B41FA5}">
                      <a16:colId xmlns:a16="http://schemas.microsoft.com/office/drawing/2014/main" val="20002"/>
                    </a:ext>
                  </a:extLst>
                </a:gridCol>
              </a:tblGrid>
              <a:tr h="381000">
                <a:tc gridSpan="3">
                  <a:txBody>
                    <a:bodyPr/>
                    <a:lstStyle/>
                    <a:p>
                      <a:pPr marL="0" lvl="0" indent="0" algn="ctr" rtl="0">
                        <a:spcBef>
                          <a:spcPts val="0"/>
                        </a:spcBef>
                        <a:spcAft>
                          <a:spcPts val="0"/>
                        </a:spcAft>
                        <a:buNone/>
                      </a:pPr>
                      <a:r>
                        <a:rPr lang="es" sz="1400" b="1" dirty="0">
                          <a:latin typeface="Catamaran" panose="020B0604020202020204" charset="0"/>
                          <a:cs typeface="Catamaran" panose="020B0604020202020204" charset="0"/>
                        </a:rPr>
                        <a:t>Correlation Coefficients of Variables</a:t>
                      </a:r>
                      <a:endParaRPr sz="1400" b="1" dirty="0">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chemeClr val="accen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01053">
                <a:tc>
                  <a:txBody>
                    <a:bodyPr/>
                    <a:lstStyle/>
                    <a:p>
                      <a:pPr marL="0" lvl="0" indent="0" algn="l" rtl="0">
                        <a:spcBef>
                          <a:spcPts val="0"/>
                        </a:spcBef>
                        <a:spcAft>
                          <a:spcPts val="0"/>
                        </a:spcAft>
                        <a:buNone/>
                      </a:pPr>
                      <a:endParaRPr sz="1400" dirty="0">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s" sz="1400" b="1" dirty="0">
                          <a:latin typeface="Catamaran" panose="020B0604020202020204" charset="0"/>
                          <a:cs typeface="Catamaran" panose="020B0604020202020204" charset="0"/>
                        </a:rPr>
                        <a:t>Returns</a:t>
                      </a:r>
                      <a:endParaRPr sz="1400" b="1" dirty="0">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s" sz="1400" b="1">
                          <a:latin typeface="Catamaran" panose="020B0604020202020204" charset="0"/>
                          <a:cs typeface="Catamaran" panose="020B0604020202020204" charset="0"/>
                        </a:rPr>
                        <a:t>Average Score</a:t>
                      </a:r>
                      <a:endParaRPr sz="1400" b="1">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50624">
                <a:tc>
                  <a:txBody>
                    <a:bodyPr/>
                    <a:lstStyle/>
                    <a:p>
                      <a:pPr marL="0" lvl="0" indent="0" algn="l" rtl="0">
                        <a:spcBef>
                          <a:spcPts val="0"/>
                        </a:spcBef>
                        <a:spcAft>
                          <a:spcPts val="0"/>
                        </a:spcAft>
                        <a:buNone/>
                      </a:pPr>
                      <a:r>
                        <a:rPr lang="es" sz="1400" b="1">
                          <a:latin typeface="Catamaran" panose="020B0604020202020204" charset="0"/>
                          <a:cs typeface="Catamaran" panose="020B0604020202020204" charset="0"/>
                        </a:rPr>
                        <a:t>Returns</a:t>
                      </a:r>
                      <a:endParaRPr sz="1400" b="1">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s" sz="1400" dirty="0">
                          <a:latin typeface="Catamaran" panose="020B0604020202020204" charset="0"/>
                          <a:cs typeface="Catamaran" panose="020B0604020202020204" charset="0"/>
                        </a:rPr>
                        <a:t>1.00</a:t>
                      </a:r>
                      <a:endParaRPr sz="1400" dirty="0">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s" sz="1400">
                          <a:latin typeface="Catamaran" panose="020B0604020202020204" charset="0"/>
                          <a:cs typeface="Catamaran" panose="020B0604020202020204" charset="0"/>
                        </a:rPr>
                        <a:t>-0.3416</a:t>
                      </a:r>
                      <a:endParaRPr sz="1400">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s" sz="1400" b="1">
                          <a:latin typeface="Catamaran" panose="020B0604020202020204" charset="0"/>
                          <a:cs typeface="Catamaran" panose="020B0604020202020204" charset="0"/>
                        </a:rPr>
                        <a:t>Average Score</a:t>
                      </a:r>
                      <a:endParaRPr sz="1400" b="1">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s" sz="1400" dirty="0">
                          <a:latin typeface="Catamaran" panose="020B0604020202020204" charset="0"/>
                          <a:cs typeface="Catamaran" panose="020B0604020202020204" charset="0"/>
                        </a:rPr>
                        <a:t>-0.3416</a:t>
                      </a:r>
                      <a:endParaRPr sz="1400" dirty="0">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s" sz="1400" dirty="0">
                          <a:latin typeface="Catamaran" panose="020B0604020202020204" charset="0"/>
                          <a:cs typeface="Catamaran" panose="020B0604020202020204" charset="0"/>
                        </a:rPr>
                        <a:t>1.00</a:t>
                      </a:r>
                      <a:endParaRPr sz="1400" dirty="0">
                        <a:latin typeface="Catamaran" panose="020B0604020202020204" charset="0"/>
                        <a:cs typeface="Catamaran" panose="020B0604020202020204" charset="0"/>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0"/>
        <p:cNvGrpSpPr/>
        <p:nvPr/>
      </p:nvGrpSpPr>
      <p:grpSpPr>
        <a:xfrm>
          <a:off x="0" y="0"/>
          <a:ext cx="0" cy="0"/>
          <a:chOff x="0" y="0"/>
          <a:chExt cx="0" cy="0"/>
        </a:xfrm>
      </p:grpSpPr>
      <p:sp>
        <p:nvSpPr>
          <p:cNvPr id="241" name="Google Shape;241;p39"/>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9"/>
          <p:cNvSpPr txBox="1">
            <a:spLocks noGrp="1"/>
          </p:cNvSpPr>
          <p:nvPr>
            <p:ph type="title"/>
          </p:nvPr>
        </p:nvSpPr>
        <p:spPr>
          <a:xfrm>
            <a:off x="1492450" y="1939075"/>
            <a:ext cx="6159000" cy="82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A. Gross Profit Margin</a:t>
            </a:r>
            <a:endParaRPr>
              <a:solidFill>
                <a:schemeClr val="lt1"/>
              </a:solidFill>
            </a:endParaRPr>
          </a:p>
        </p:txBody>
      </p:sp>
      <p:sp>
        <p:nvSpPr>
          <p:cNvPr id="243" name="Google Shape;243;p39"/>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9"/>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77"/>
          <p:cNvSpPr/>
          <p:nvPr/>
        </p:nvSpPr>
        <p:spPr>
          <a:xfrm>
            <a:off x="7814400" y="7713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7"/>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7"/>
          <p:cNvSpPr/>
          <p:nvPr/>
        </p:nvSpPr>
        <p:spPr>
          <a:xfrm>
            <a:off x="720000" y="3657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7"/>
          <p:cNvSpPr txBox="1">
            <a:spLocks noGrp="1"/>
          </p:cNvSpPr>
          <p:nvPr>
            <p:ph type="ctrTitle" idx="2"/>
          </p:nvPr>
        </p:nvSpPr>
        <p:spPr>
          <a:xfrm>
            <a:off x="720000" y="365725"/>
            <a:ext cx="32181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000">
                <a:solidFill>
                  <a:schemeClr val="lt1"/>
                </a:solidFill>
              </a:rPr>
              <a:t>CONCLUSION</a:t>
            </a:r>
            <a:endParaRPr sz="2000">
              <a:solidFill>
                <a:schemeClr val="lt1"/>
              </a:solidFill>
            </a:endParaRPr>
          </a:p>
        </p:txBody>
      </p:sp>
      <p:sp>
        <p:nvSpPr>
          <p:cNvPr id="3" name="TextBox 2">
            <a:extLst>
              <a:ext uri="{FF2B5EF4-FFF2-40B4-BE49-F238E27FC236}">
                <a16:creationId xmlns:a16="http://schemas.microsoft.com/office/drawing/2014/main" id="{14DE63FB-59E2-478C-A276-FBEF94D00928}"/>
              </a:ext>
            </a:extLst>
          </p:cNvPr>
          <p:cNvSpPr txBox="1"/>
          <p:nvPr/>
        </p:nvSpPr>
        <p:spPr>
          <a:xfrm>
            <a:off x="1678961" y="2033141"/>
            <a:ext cx="5520978" cy="1569660"/>
          </a:xfrm>
          <a:prstGeom prst="rect">
            <a:avLst/>
          </a:prstGeom>
          <a:noFill/>
        </p:spPr>
        <p:txBody>
          <a:bodyPr wrap="square" rtlCol="0">
            <a:spAutoFit/>
          </a:bodyPr>
          <a:lstStyle/>
          <a:p>
            <a:pPr marL="285750" indent="-285750">
              <a:buFont typeface="Arial" panose="020B0604020202020204" pitchFamily="34" charset="0"/>
              <a:buChar char="•"/>
            </a:pPr>
            <a:r>
              <a:rPr lang="en-SG" sz="1600" dirty="0">
                <a:latin typeface="Catamaran" panose="020B0604020202020204" charset="0"/>
                <a:cs typeface="Catamaran" panose="020B0604020202020204" charset="0"/>
              </a:rPr>
              <a:t>Our strategy is Sharpe Ratio optimisation and therefore it has outperformed the market in </a:t>
            </a:r>
            <a:r>
              <a:rPr lang="en-SG" sz="1600" dirty="0" err="1">
                <a:latin typeface="Catamaran" panose="020B0604020202020204" charset="0"/>
                <a:cs typeface="Catamaran" panose="020B0604020202020204" charset="0"/>
              </a:rPr>
              <a:t>sharpe</a:t>
            </a:r>
            <a:r>
              <a:rPr lang="en-SG" sz="1600" dirty="0">
                <a:latin typeface="Catamaran" panose="020B0604020202020204" charset="0"/>
                <a:cs typeface="Catamaran" panose="020B0604020202020204" charset="0"/>
              </a:rPr>
              <a:t> ratio </a:t>
            </a:r>
          </a:p>
          <a:p>
            <a:endParaRPr lang="en-SG" sz="1600" dirty="0">
              <a:latin typeface="Catamaran" panose="020B0604020202020204" charset="0"/>
              <a:cs typeface="Catamaran" panose="020B0604020202020204" charset="0"/>
            </a:endParaRPr>
          </a:p>
          <a:p>
            <a:pPr marL="285750" indent="-285750">
              <a:buFont typeface="Arial" panose="020B0604020202020204" pitchFamily="34" charset="0"/>
              <a:buChar char="•"/>
            </a:pPr>
            <a:r>
              <a:rPr lang="en-US" sz="1600" dirty="0">
                <a:latin typeface="Catamaran" panose="020B0604020202020204" charset="0"/>
                <a:cs typeface="Catamaran" panose="020B0604020202020204" charset="0"/>
              </a:rPr>
              <a:t>With greater diversification and with greater focus on lowering downside risk, we believe that our returns will be improved</a:t>
            </a:r>
          </a:p>
        </p:txBody>
      </p:sp>
      <p:sp>
        <p:nvSpPr>
          <p:cNvPr id="7" name="Google Shape;690;p69">
            <a:extLst>
              <a:ext uri="{FF2B5EF4-FFF2-40B4-BE49-F238E27FC236}">
                <a16:creationId xmlns:a16="http://schemas.microsoft.com/office/drawing/2014/main" id="{9D8DA87A-6265-47FD-9CFC-7813076F25EE}"/>
              </a:ext>
            </a:extLst>
          </p:cNvPr>
          <p:cNvSpPr/>
          <p:nvPr/>
        </p:nvSpPr>
        <p:spPr>
          <a:xfrm>
            <a:off x="1398494" y="1939916"/>
            <a:ext cx="5801445" cy="1756104"/>
          </a:xfrm>
          <a:prstGeom prst="rect">
            <a:avLst/>
          </a:prstGeom>
          <a:noFill/>
          <a:ln w="9525" cap="flat" cmpd="sng">
            <a:solidFill>
              <a:schemeClr val="dk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37"/>
        <p:cNvGrpSpPr/>
        <p:nvPr/>
      </p:nvGrpSpPr>
      <p:grpSpPr>
        <a:xfrm>
          <a:off x="0" y="0"/>
          <a:ext cx="0" cy="0"/>
          <a:chOff x="0" y="0"/>
          <a:chExt cx="0" cy="0"/>
        </a:xfrm>
      </p:grpSpPr>
      <p:pic>
        <p:nvPicPr>
          <p:cNvPr id="838" name="Google Shape;838;p79"/>
          <p:cNvPicPr preferRelativeResize="0"/>
          <p:nvPr/>
        </p:nvPicPr>
        <p:blipFill>
          <a:blip r:embed="rId3">
            <a:alphaModFix/>
          </a:blip>
          <a:stretch>
            <a:fillRect/>
          </a:stretch>
        </p:blipFill>
        <p:spPr>
          <a:xfrm>
            <a:off x="3981435" y="0"/>
            <a:ext cx="5162558" cy="5143500"/>
          </a:xfrm>
          <a:prstGeom prst="rect">
            <a:avLst/>
          </a:prstGeom>
          <a:noFill/>
          <a:ln>
            <a:noFill/>
          </a:ln>
        </p:spPr>
      </p:pic>
      <p:sp>
        <p:nvSpPr>
          <p:cNvPr id="839" name="Google Shape;839;p79"/>
          <p:cNvSpPr/>
          <p:nvPr/>
        </p:nvSpPr>
        <p:spPr>
          <a:xfrm rot="5400000">
            <a:off x="1428875" y="205200"/>
            <a:ext cx="3358800" cy="50265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9"/>
          <p:cNvSpPr txBox="1">
            <a:spLocks noGrp="1"/>
          </p:cNvSpPr>
          <p:nvPr>
            <p:ph type="ctrTitle"/>
          </p:nvPr>
        </p:nvSpPr>
        <p:spPr>
          <a:xfrm>
            <a:off x="1013400" y="2260341"/>
            <a:ext cx="2607300" cy="6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a:solidFill>
                  <a:schemeClr val="lt1"/>
                </a:solidFill>
              </a:rPr>
              <a:t>THANK YOU </a:t>
            </a:r>
            <a:endParaRPr sz="3000">
              <a:solidFill>
                <a:schemeClr val="lt1"/>
              </a:solidFill>
            </a:endParaRPr>
          </a:p>
        </p:txBody>
      </p:sp>
      <p:sp>
        <p:nvSpPr>
          <p:cNvPr id="841" name="Google Shape;841;p79"/>
          <p:cNvSpPr/>
          <p:nvPr/>
        </p:nvSpPr>
        <p:spPr>
          <a:xfrm>
            <a:off x="4582622" y="31226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842" name="Google Shape;842;p79"/>
          <p:cNvGrpSpPr/>
          <p:nvPr/>
        </p:nvGrpSpPr>
        <p:grpSpPr>
          <a:xfrm>
            <a:off x="4582431" y="2545611"/>
            <a:ext cx="346056" cy="345674"/>
            <a:chOff x="3303268" y="3817349"/>
            <a:chExt cx="346056" cy="345674"/>
          </a:xfrm>
        </p:grpSpPr>
        <p:sp>
          <p:nvSpPr>
            <p:cNvPr id="843" name="Google Shape;843;p7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44" name="Google Shape;844;p7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45" name="Google Shape;845;p7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46" name="Google Shape;846;p7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847" name="Google Shape;847;p79"/>
          <p:cNvGrpSpPr/>
          <p:nvPr/>
        </p:nvGrpSpPr>
        <p:grpSpPr>
          <a:xfrm>
            <a:off x="4582447" y="1968549"/>
            <a:ext cx="346024" cy="345674"/>
            <a:chOff x="4201447" y="3817349"/>
            <a:chExt cx="346024" cy="345674"/>
          </a:xfrm>
        </p:grpSpPr>
        <p:sp>
          <p:nvSpPr>
            <p:cNvPr id="848" name="Google Shape;848;p7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49" name="Google Shape;849;p7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0"/>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0"/>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0"/>
          <p:cNvSpPr/>
          <p:nvPr/>
        </p:nvSpPr>
        <p:spPr>
          <a:xfrm>
            <a:off x="720000" y="9753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0"/>
          <p:cNvSpPr txBox="1">
            <a:spLocks noGrp="1"/>
          </p:cNvSpPr>
          <p:nvPr>
            <p:ph type="subTitle" idx="1"/>
          </p:nvPr>
        </p:nvSpPr>
        <p:spPr>
          <a:xfrm>
            <a:off x="1389275" y="1762400"/>
            <a:ext cx="6331800" cy="16341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s" sz="1400">
                <a:solidFill>
                  <a:srgbClr val="000000"/>
                </a:solidFill>
              </a:rPr>
              <a:t>Based on Novy-Marx’s Paper, “The other side of value: The gross profitability premium”</a:t>
            </a:r>
            <a:endParaRPr sz="1400">
              <a:solidFill>
                <a:srgbClr val="000000"/>
              </a:solidFill>
            </a:endParaRPr>
          </a:p>
          <a:p>
            <a:pPr marL="457200" lvl="0" indent="-317500" algn="l" rtl="0">
              <a:lnSpc>
                <a:spcPct val="100000"/>
              </a:lnSpc>
              <a:spcBef>
                <a:spcPts val="0"/>
              </a:spcBef>
              <a:spcAft>
                <a:spcPts val="0"/>
              </a:spcAft>
              <a:buClr>
                <a:srgbClr val="000000"/>
              </a:buClr>
              <a:buSzPts val="1400"/>
              <a:buChar char="●"/>
            </a:pPr>
            <a:r>
              <a:rPr lang="es" sz="1400">
                <a:solidFill>
                  <a:srgbClr val="000000"/>
                </a:solidFill>
              </a:rPr>
              <a:t>Novy-Marx found that the Gross Profit Margin was a strong predictor of future stock returns</a:t>
            </a:r>
            <a:endParaRPr sz="1400">
              <a:solidFill>
                <a:srgbClr val="000000"/>
              </a:solidFill>
            </a:endParaRPr>
          </a:p>
          <a:p>
            <a:pPr marL="457200" lvl="0" indent="-317500" algn="just" rtl="0">
              <a:lnSpc>
                <a:spcPct val="100000"/>
              </a:lnSpc>
              <a:spcBef>
                <a:spcPts val="0"/>
              </a:spcBef>
              <a:spcAft>
                <a:spcPts val="0"/>
              </a:spcAft>
              <a:buSzPts val="1400"/>
              <a:buChar char="●"/>
            </a:pPr>
            <a:r>
              <a:rPr lang="es" sz="1400">
                <a:solidFill>
                  <a:srgbClr val="000000"/>
                </a:solidFill>
              </a:rPr>
              <a:t>Returns on high profitability firms were significantly higher than those of low profitability within each size quintile.</a:t>
            </a:r>
            <a:endParaRPr sz="1400">
              <a:solidFill>
                <a:srgbClr val="000000"/>
              </a:solidFill>
            </a:endParaRPr>
          </a:p>
          <a:p>
            <a:pPr marL="0" lvl="0" indent="0" algn="l" rtl="0">
              <a:lnSpc>
                <a:spcPct val="100000"/>
              </a:lnSpc>
              <a:spcBef>
                <a:spcPts val="0"/>
              </a:spcBef>
              <a:spcAft>
                <a:spcPts val="0"/>
              </a:spcAft>
              <a:buNone/>
            </a:pPr>
            <a:endParaRPr sz="1400">
              <a:solidFill>
                <a:srgbClr val="000000"/>
              </a:solidFill>
            </a:endParaRPr>
          </a:p>
        </p:txBody>
      </p:sp>
      <p:sp>
        <p:nvSpPr>
          <p:cNvPr id="253" name="Google Shape;253;p40"/>
          <p:cNvSpPr txBox="1">
            <a:spLocks noGrp="1"/>
          </p:cNvSpPr>
          <p:nvPr>
            <p:ph type="ctrTitle" idx="2"/>
          </p:nvPr>
        </p:nvSpPr>
        <p:spPr>
          <a:xfrm>
            <a:off x="720000" y="975325"/>
            <a:ext cx="25365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Gross Profit Margin</a:t>
            </a:r>
            <a:endParaRPr>
              <a:solidFill>
                <a:schemeClr val="lt1"/>
              </a:solidFill>
            </a:endParaRPr>
          </a:p>
        </p:txBody>
      </p:sp>
      <p:grpSp>
        <p:nvGrpSpPr>
          <p:cNvPr id="254" name="Google Shape;254;p40"/>
          <p:cNvGrpSpPr/>
          <p:nvPr/>
        </p:nvGrpSpPr>
        <p:grpSpPr>
          <a:xfrm>
            <a:off x="3186607" y="1033053"/>
            <a:ext cx="589670" cy="555041"/>
            <a:chOff x="3996113" y="4291176"/>
            <a:chExt cx="336512" cy="335048"/>
          </a:xfrm>
        </p:grpSpPr>
        <p:sp>
          <p:nvSpPr>
            <p:cNvPr id="255" name="Google Shape;255;p4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 name="Google Shape;258;p40"/>
          <p:cNvSpPr txBox="1"/>
          <p:nvPr/>
        </p:nvSpPr>
        <p:spPr>
          <a:xfrm>
            <a:off x="2353325" y="3396500"/>
            <a:ext cx="4403700" cy="11148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s" sz="1600" b="1">
                <a:latin typeface="Catamaran"/>
                <a:ea typeface="Catamaran"/>
                <a:cs typeface="Catamaran"/>
                <a:sym typeface="Catamaran"/>
              </a:rPr>
              <a:t>Key Takeaway:</a:t>
            </a:r>
            <a:endParaRPr sz="1600" b="1">
              <a:latin typeface="Catamaran"/>
              <a:ea typeface="Catamaran"/>
              <a:cs typeface="Catamaran"/>
              <a:sym typeface="Catamaran"/>
            </a:endParaRPr>
          </a:p>
          <a:p>
            <a:pPr marL="0" lvl="0" indent="0" algn="ctr" rtl="0">
              <a:spcBef>
                <a:spcPts val="0"/>
              </a:spcBef>
              <a:spcAft>
                <a:spcPts val="0"/>
              </a:spcAft>
              <a:buNone/>
            </a:pPr>
            <a:r>
              <a:rPr lang="es" b="1">
                <a:latin typeface="Catamaran"/>
                <a:ea typeface="Catamaran"/>
                <a:cs typeface="Catamaran"/>
                <a:sym typeface="Catamaran"/>
              </a:rPr>
              <a:t>Investors can identify firms with high stock returns through their Gross Profit Margins, especially when their investment strategy involve high BM firms</a:t>
            </a:r>
            <a:endParaRPr b="1">
              <a:latin typeface="Catamaran"/>
              <a:ea typeface="Catamaran"/>
              <a:cs typeface="Catamaran"/>
              <a:sym typeface="Catamar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2"/>
        <p:cNvGrpSpPr/>
        <p:nvPr/>
      </p:nvGrpSpPr>
      <p:grpSpPr>
        <a:xfrm>
          <a:off x="0" y="0"/>
          <a:ext cx="0" cy="0"/>
          <a:chOff x="0" y="0"/>
          <a:chExt cx="0" cy="0"/>
        </a:xfrm>
      </p:grpSpPr>
      <p:sp>
        <p:nvSpPr>
          <p:cNvPr id="263" name="Google Shape;263;p41"/>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1"/>
          <p:cNvSpPr txBox="1">
            <a:spLocks noGrp="1"/>
          </p:cNvSpPr>
          <p:nvPr>
            <p:ph type="title"/>
          </p:nvPr>
        </p:nvSpPr>
        <p:spPr>
          <a:xfrm>
            <a:off x="1492500" y="1939075"/>
            <a:ext cx="6159000" cy="82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B. Size and Value Factors</a:t>
            </a:r>
            <a:endParaRPr>
              <a:solidFill>
                <a:schemeClr val="lt1"/>
              </a:solidFill>
            </a:endParaRPr>
          </a:p>
        </p:txBody>
      </p:sp>
      <p:sp>
        <p:nvSpPr>
          <p:cNvPr id="265" name="Google Shape;265;p41"/>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1"/>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2"/>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2"/>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2"/>
          <p:cNvSpPr/>
          <p:nvPr/>
        </p:nvSpPr>
        <p:spPr>
          <a:xfrm>
            <a:off x="720000" y="9753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2"/>
          <p:cNvSpPr txBox="1">
            <a:spLocks noGrp="1"/>
          </p:cNvSpPr>
          <p:nvPr>
            <p:ph type="subTitle" idx="1"/>
          </p:nvPr>
        </p:nvSpPr>
        <p:spPr>
          <a:xfrm>
            <a:off x="1389275" y="1762400"/>
            <a:ext cx="6331800" cy="1403700"/>
          </a:xfrm>
          <a:prstGeom prst="rect">
            <a:avLst/>
          </a:prstGeom>
        </p:spPr>
        <p:txBody>
          <a:bodyPr spcFirstLastPara="1" wrap="square" lIns="91425" tIns="91425" rIns="91425" bIns="91425" anchor="t" anchorCtr="0">
            <a:noAutofit/>
          </a:bodyPr>
          <a:lstStyle/>
          <a:p>
            <a:pPr marL="457200" lvl="0" indent="-317500" algn="just" rtl="0">
              <a:lnSpc>
                <a:spcPct val="100000"/>
              </a:lnSpc>
              <a:spcBef>
                <a:spcPts val="0"/>
              </a:spcBef>
              <a:spcAft>
                <a:spcPts val="0"/>
              </a:spcAft>
              <a:buSzPts val="1400"/>
              <a:buChar char="●"/>
            </a:pPr>
            <a:r>
              <a:rPr lang="es" sz="1400">
                <a:solidFill>
                  <a:srgbClr val="000000"/>
                </a:solidFill>
              </a:rPr>
              <a:t>Tests conducted by Fama and French do not support even the most basic prediction of CAPM</a:t>
            </a:r>
            <a:endParaRPr sz="1400">
              <a:solidFill>
                <a:srgbClr val="000000"/>
              </a:solidFill>
            </a:endParaRPr>
          </a:p>
          <a:p>
            <a:pPr marL="457200" lvl="0" indent="-317500" algn="just" rtl="0">
              <a:lnSpc>
                <a:spcPct val="100000"/>
              </a:lnSpc>
              <a:spcBef>
                <a:spcPts val="0"/>
              </a:spcBef>
              <a:spcAft>
                <a:spcPts val="0"/>
              </a:spcAft>
              <a:buSzPts val="1400"/>
              <a:buChar char="●"/>
            </a:pPr>
            <a:r>
              <a:rPr lang="es" sz="1400">
                <a:solidFill>
                  <a:srgbClr val="000000"/>
                </a:solidFill>
              </a:rPr>
              <a:t>The pair aimed to prove that stock risks were multidimensional, hence justifying that the CAPM could be further built upon by adding several factors, such as the size factor and the Book-to-Market Ratio</a:t>
            </a:r>
            <a:endParaRPr sz="1400">
              <a:solidFill>
                <a:srgbClr val="000000"/>
              </a:solidFill>
            </a:endParaRPr>
          </a:p>
          <a:p>
            <a:pPr marL="0" lvl="0" indent="0" algn="l" rtl="0">
              <a:lnSpc>
                <a:spcPct val="100000"/>
              </a:lnSpc>
              <a:spcBef>
                <a:spcPts val="0"/>
              </a:spcBef>
              <a:spcAft>
                <a:spcPts val="0"/>
              </a:spcAft>
              <a:buNone/>
            </a:pPr>
            <a:endParaRPr sz="1400">
              <a:solidFill>
                <a:srgbClr val="000000"/>
              </a:solidFill>
            </a:endParaRPr>
          </a:p>
        </p:txBody>
      </p:sp>
      <p:sp>
        <p:nvSpPr>
          <p:cNvPr id="275" name="Google Shape;275;p42"/>
          <p:cNvSpPr txBox="1">
            <a:spLocks noGrp="1"/>
          </p:cNvSpPr>
          <p:nvPr>
            <p:ph type="ctrTitle" idx="2"/>
          </p:nvPr>
        </p:nvSpPr>
        <p:spPr>
          <a:xfrm>
            <a:off x="720000" y="975325"/>
            <a:ext cx="3218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Size and Value</a:t>
            </a:r>
            <a:endParaRPr>
              <a:solidFill>
                <a:schemeClr val="lt1"/>
              </a:solidFill>
            </a:endParaRPr>
          </a:p>
        </p:txBody>
      </p:sp>
      <p:sp>
        <p:nvSpPr>
          <p:cNvPr id="276" name="Google Shape;276;p42"/>
          <p:cNvSpPr txBox="1"/>
          <p:nvPr/>
        </p:nvSpPr>
        <p:spPr>
          <a:xfrm>
            <a:off x="2370150" y="3282675"/>
            <a:ext cx="4403700" cy="12822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sz="1600" b="1">
                <a:latin typeface="Catamaran"/>
                <a:ea typeface="Catamaran"/>
                <a:cs typeface="Catamaran"/>
                <a:sym typeface="Catamaran"/>
              </a:rPr>
              <a:t>Key Takeaway:</a:t>
            </a:r>
            <a:endParaRPr sz="1600" b="1">
              <a:latin typeface="Catamaran"/>
              <a:ea typeface="Catamaran"/>
              <a:cs typeface="Catamaran"/>
              <a:sym typeface="Catamaran"/>
            </a:endParaRPr>
          </a:p>
          <a:p>
            <a:pPr marL="0" lvl="0" indent="0" algn="just" rtl="0">
              <a:lnSpc>
                <a:spcPct val="100000"/>
              </a:lnSpc>
              <a:spcBef>
                <a:spcPts val="0"/>
              </a:spcBef>
              <a:spcAft>
                <a:spcPts val="0"/>
              </a:spcAft>
              <a:buNone/>
            </a:pPr>
            <a:r>
              <a:rPr lang="es" b="1">
                <a:latin typeface="Catamaran"/>
                <a:ea typeface="Catamaran"/>
                <a:cs typeface="Catamaran"/>
                <a:sym typeface="Catamaran"/>
              </a:rPr>
              <a:t>High book-to-market stocks, also known as value stocks, have been shown to perform better than low book-to-market stocks. These stocks also tend to be small and in financial distress.</a:t>
            </a:r>
            <a:endParaRPr b="1">
              <a:latin typeface="Catamaran"/>
              <a:ea typeface="Catamaran"/>
              <a:cs typeface="Catamaran"/>
              <a:sym typeface="Catamaran"/>
            </a:endParaRPr>
          </a:p>
        </p:txBody>
      </p:sp>
      <p:pic>
        <p:nvPicPr>
          <p:cNvPr id="277" name="Google Shape;277;p42"/>
          <p:cNvPicPr preferRelativeResize="0"/>
          <p:nvPr/>
        </p:nvPicPr>
        <p:blipFill>
          <a:blip r:embed="rId3">
            <a:alphaModFix/>
          </a:blip>
          <a:stretch>
            <a:fillRect/>
          </a:stretch>
        </p:blipFill>
        <p:spPr>
          <a:xfrm>
            <a:off x="3329000" y="1048449"/>
            <a:ext cx="524250" cy="524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1"/>
        <p:cNvGrpSpPr/>
        <p:nvPr/>
      </p:nvGrpSpPr>
      <p:grpSpPr>
        <a:xfrm>
          <a:off x="0" y="0"/>
          <a:ext cx="0" cy="0"/>
          <a:chOff x="0" y="0"/>
          <a:chExt cx="0" cy="0"/>
        </a:xfrm>
      </p:grpSpPr>
      <p:sp>
        <p:nvSpPr>
          <p:cNvPr id="282" name="Google Shape;282;p43"/>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3"/>
          <p:cNvSpPr txBox="1">
            <a:spLocks noGrp="1"/>
          </p:cNvSpPr>
          <p:nvPr>
            <p:ph type="title"/>
          </p:nvPr>
        </p:nvSpPr>
        <p:spPr>
          <a:xfrm>
            <a:off x="1492450" y="1939075"/>
            <a:ext cx="6159000" cy="82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C. Piotrowski’s F-Score</a:t>
            </a:r>
            <a:endParaRPr>
              <a:solidFill>
                <a:schemeClr val="lt1"/>
              </a:solidFill>
            </a:endParaRPr>
          </a:p>
        </p:txBody>
      </p:sp>
      <p:sp>
        <p:nvSpPr>
          <p:cNvPr id="284" name="Google Shape;284;p43"/>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3"/>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4"/>
          <p:cNvSpPr/>
          <p:nvPr/>
        </p:nvSpPr>
        <p:spPr>
          <a:xfrm>
            <a:off x="7814400" y="7734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4"/>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4"/>
          <p:cNvSpPr/>
          <p:nvPr/>
        </p:nvSpPr>
        <p:spPr>
          <a:xfrm>
            <a:off x="720000" y="975325"/>
            <a:ext cx="3218100" cy="67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4"/>
          <p:cNvSpPr txBox="1">
            <a:spLocks noGrp="1"/>
          </p:cNvSpPr>
          <p:nvPr>
            <p:ph type="subTitle" idx="1"/>
          </p:nvPr>
        </p:nvSpPr>
        <p:spPr>
          <a:xfrm>
            <a:off x="1389275" y="1762400"/>
            <a:ext cx="6359700" cy="1388400"/>
          </a:xfrm>
          <a:prstGeom prst="rect">
            <a:avLst/>
          </a:prstGeom>
        </p:spPr>
        <p:txBody>
          <a:bodyPr spcFirstLastPara="1" wrap="square" lIns="91425" tIns="91425" rIns="91425" bIns="91425" anchor="t" anchorCtr="0">
            <a:noAutofit/>
          </a:bodyPr>
          <a:lstStyle/>
          <a:p>
            <a:pPr marL="457200" lvl="0" indent="-317500" algn="just" rtl="0">
              <a:lnSpc>
                <a:spcPct val="100000"/>
              </a:lnSpc>
              <a:spcBef>
                <a:spcPts val="0"/>
              </a:spcBef>
              <a:spcAft>
                <a:spcPts val="0"/>
              </a:spcAft>
              <a:buSzPts val="1400"/>
              <a:buChar char="●"/>
            </a:pPr>
            <a:r>
              <a:rPr lang="es" sz="1400">
                <a:solidFill>
                  <a:srgbClr val="000000"/>
                </a:solidFill>
              </a:rPr>
              <a:t>Building on Fama and French, Piotrowski found that he could further divide high BM firms into high quality and low-quality firms with his F-Score</a:t>
            </a:r>
            <a:endParaRPr sz="1400">
              <a:solidFill>
                <a:srgbClr val="000000"/>
              </a:solidFill>
            </a:endParaRPr>
          </a:p>
          <a:p>
            <a:pPr marL="457200" lvl="0" indent="-317500" algn="just" rtl="0">
              <a:lnSpc>
                <a:spcPct val="100000"/>
              </a:lnSpc>
              <a:spcBef>
                <a:spcPts val="0"/>
              </a:spcBef>
              <a:spcAft>
                <a:spcPts val="0"/>
              </a:spcAft>
              <a:buClr>
                <a:srgbClr val="000000"/>
              </a:buClr>
              <a:buSzPts val="1400"/>
              <a:buChar char="●"/>
            </a:pPr>
            <a:r>
              <a:rPr lang="es" sz="1400">
                <a:solidFill>
                  <a:srgbClr val="000000"/>
                </a:solidFill>
              </a:rPr>
              <a:t>Because high BM firms tend to be small, neglected by analysts, the most reliable information on their financial health would be from their financial statements.</a:t>
            </a:r>
            <a:endParaRPr sz="1400">
              <a:solidFill>
                <a:srgbClr val="000000"/>
              </a:solidFill>
            </a:endParaRPr>
          </a:p>
          <a:p>
            <a:pPr marL="0" lvl="0" indent="0" algn="l" rtl="0">
              <a:lnSpc>
                <a:spcPct val="100000"/>
              </a:lnSpc>
              <a:spcBef>
                <a:spcPts val="0"/>
              </a:spcBef>
              <a:spcAft>
                <a:spcPts val="0"/>
              </a:spcAft>
              <a:buNone/>
            </a:pPr>
            <a:endParaRPr sz="1400">
              <a:solidFill>
                <a:srgbClr val="000000"/>
              </a:solidFill>
            </a:endParaRPr>
          </a:p>
        </p:txBody>
      </p:sp>
      <p:sp>
        <p:nvSpPr>
          <p:cNvPr id="294" name="Google Shape;294;p44"/>
          <p:cNvSpPr txBox="1">
            <a:spLocks noGrp="1"/>
          </p:cNvSpPr>
          <p:nvPr>
            <p:ph type="ctrTitle" idx="2"/>
          </p:nvPr>
        </p:nvSpPr>
        <p:spPr>
          <a:xfrm>
            <a:off x="685050" y="980225"/>
            <a:ext cx="32880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Financial Health</a:t>
            </a:r>
            <a:endParaRPr>
              <a:solidFill>
                <a:schemeClr val="lt1"/>
              </a:solidFill>
            </a:endParaRPr>
          </a:p>
        </p:txBody>
      </p:sp>
      <p:sp>
        <p:nvSpPr>
          <p:cNvPr id="295" name="Google Shape;295;p44"/>
          <p:cNvSpPr txBox="1"/>
          <p:nvPr/>
        </p:nvSpPr>
        <p:spPr>
          <a:xfrm>
            <a:off x="2370150" y="3150800"/>
            <a:ext cx="4403700" cy="1230000"/>
          </a:xfrm>
          <a:prstGeom prst="rect">
            <a:avLst/>
          </a:prstGeom>
          <a:noFill/>
          <a:ln w="19050" cap="flat" cmpd="sng">
            <a:solidFill>
              <a:srgbClr val="000000"/>
            </a:solidFill>
            <a:prstDash val="dash"/>
            <a:round/>
            <a:headEnd type="none" w="sm" len="sm"/>
            <a:tailEnd type="none" w="sm" len="sm"/>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 sz="1600" b="1">
                <a:latin typeface="Catamaran"/>
                <a:ea typeface="Catamaran"/>
                <a:cs typeface="Catamaran"/>
                <a:sym typeface="Catamaran"/>
              </a:rPr>
              <a:t>Key Takeaway:</a:t>
            </a:r>
            <a:endParaRPr sz="1600" b="1">
              <a:latin typeface="Catamaran"/>
              <a:ea typeface="Catamaran"/>
              <a:cs typeface="Catamaran"/>
              <a:sym typeface="Catamaran"/>
            </a:endParaRPr>
          </a:p>
          <a:p>
            <a:pPr marL="0" lvl="0" indent="0" algn="just" rtl="0">
              <a:lnSpc>
                <a:spcPct val="100000"/>
              </a:lnSpc>
              <a:spcBef>
                <a:spcPts val="0"/>
              </a:spcBef>
              <a:spcAft>
                <a:spcPts val="0"/>
              </a:spcAft>
              <a:buNone/>
            </a:pPr>
            <a:r>
              <a:rPr lang="es" b="1">
                <a:latin typeface="Catamaran"/>
                <a:ea typeface="Catamaran"/>
                <a:cs typeface="Catamaran"/>
                <a:sym typeface="Catamaran"/>
              </a:rPr>
              <a:t>Piotrowski’s F-Score has shown to be a robust predictor with small firms that are thinly covered. Its effectiveness decreases as firm size and information dispersion increases.</a:t>
            </a:r>
            <a:endParaRPr b="1">
              <a:latin typeface="Catamaran"/>
              <a:ea typeface="Catamaran"/>
              <a:cs typeface="Catamaran"/>
              <a:sym typeface="Catamaran"/>
            </a:endParaRPr>
          </a:p>
        </p:txBody>
      </p:sp>
      <p:grpSp>
        <p:nvGrpSpPr>
          <p:cNvPr id="296" name="Google Shape;296;p44"/>
          <p:cNvGrpSpPr/>
          <p:nvPr/>
        </p:nvGrpSpPr>
        <p:grpSpPr>
          <a:xfrm>
            <a:off x="3316836" y="1058697"/>
            <a:ext cx="581324" cy="503765"/>
            <a:chOff x="1278299" y="2439293"/>
            <a:chExt cx="410829" cy="332343"/>
          </a:xfrm>
        </p:grpSpPr>
        <p:sp>
          <p:nvSpPr>
            <p:cNvPr id="297" name="Google Shape;297;p44"/>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4"/>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4"/>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4"/>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4"/>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4"/>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4"/>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4"/>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958</TotalTime>
  <Words>1772</Words>
  <Application>Microsoft Office PowerPoint</Application>
  <PresentationFormat>On-screen Show (16:9)</PresentationFormat>
  <Paragraphs>347</Paragraphs>
  <Slides>41</Slides>
  <Notes>41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Catamaran</vt:lpstr>
      <vt:lpstr>Fira Sans Extra Condensed Medium</vt:lpstr>
      <vt:lpstr>Catamaran Light</vt:lpstr>
      <vt:lpstr>Livvic Light</vt:lpstr>
      <vt:lpstr>Livvic</vt:lpstr>
      <vt:lpstr>Catamaran Medium</vt:lpstr>
      <vt:lpstr>Arial</vt:lpstr>
      <vt:lpstr>Engineering Project Proposal by Slidesgo</vt:lpstr>
      <vt:lpstr>AVI FINAL PROJECT</vt:lpstr>
      <vt:lpstr>TABLE OF CONTENTS</vt:lpstr>
      <vt:lpstr>Signals</vt:lpstr>
      <vt:lpstr>A. Gross Profit Margin</vt:lpstr>
      <vt:lpstr>Gross Profit Margin</vt:lpstr>
      <vt:lpstr>B. Size and Value Factors</vt:lpstr>
      <vt:lpstr>Size and Value</vt:lpstr>
      <vt:lpstr>C. Piotrowski’s F-Score</vt:lpstr>
      <vt:lpstr>Financial Health</vt:lpstr>
      <vt:lpstr>D. Portfolio Formation</vt:lpstr>
      <vt:lpstr>Year-by-year regression on our chosen signals</vt:lpstr>
      <vt:lpstr>PowerPoint Presentation</vt:lpstr>
      <vt:lpstr>Methodology</vt:lpstr>
      <vt:lpstr>Portfolio Optimisation</vt:lpstr>
      <vt:lpstr>Mean-Variance Optimisation</vt:lpstr>
      <vt:lpstr>Mean-Variance Optimisation</vt:lpstr>
      <vt:lpstr>Mean-Variance Optimisation</vt:lpstr>
      <vt:lpstr>Mean-Variance Optimisation</vt:lpstr>
      <vt:lpstr>Mean-Variance Optimisation</vt:lpstr>
      <vt:lpstr>Mean-Variance Optimisation</vt:lpstr>
      <vt:lpstr>Mean-Variance Optimisation</vt:lpstr>
      <vt:lpstr>(B) Sharpe Ratio Optimisation</vt:lpstr>
      <vt:lpstr>(B) Sharpe Ratio Optimisation</vt:lpstr>
      <vt:lpstr>B. Backtesting</vt:lpstr>
      <vt:lpstr>PowerPoint Presentation</vt:lpstr>
      <vt:lpstr>Step 1: Stock Selection</vt:lpstr>
      <vt:lpstr>Results</vt:lpstr>
      <vt:lpstr>Annual Portfolio Results</vt:lpstr>
      <vt:lpstr>Relative Comparison </vt:lpstr>
      <vt:lpstr>BENCHMARKS</vt:lpstr>
      <vt:lpstr>RESULTS</vt:lpstr>
      <vt:lpstr>COMPARISON WITH S&amp;P500</vt:lpstr>
      <vt:lpstr>COMPARISON WITH SMALL CAP INDICES</vt:lpstr>
      <vt:lpstr>B. Limitations</vt:lpstr>
      <vt:lpstr>Limitations of our Strategy</vt:lpstr>
      <vt:lpstr>Recommendations</vt:lpstr>
      <vt:lpstr>SENTIMENT ANALYSIS  </vt:lpstr>
      <vt:lpstr>METHODOLOGY</vt:lpstr>
      <vt:lpstr>Findings</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AVI FINAL PROJECT</dc:title>
  <dc:creator>Samuel</dc:creator>
  <cp:lastModifiedBy>enhui seng</cp:lastModifiedBy>
  <cp:revision>24</cp:revision>
  <dcterms:modified xsi:type="dcterms:W3CDTF">2020-04-02T04:28:36Z</dcterms:modified>
</cp:coreProperties>
</file>